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C2C5BF-3244-262A-EFDF-DBEC5D845104}" v="14" dt="2024-05-08T11:01:07.067"/>
    <p1510:client id="{C0E65518-7BA7-AF26-6F96-E54F8BD99164}" v="1144" dt="2024-05-08T10:32:05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1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pl-PL" sz="4400"/>
              <a:t>Daniel Gabriel Fahrenheit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pl-PL" dirty="0"/>
              <a:t>Patron naszej szkoły</a:t>
            </a:r>
            <a:endParaRPr lang="pl-PL"/>
          </a:p>
        </p:txBody>
      </p:sp>
      <p:pic>
        <p:nvPicPr>
          <p:cNvPr id="4" name="Obraz 3" descr="patron-szkoly-190784.jpg">
            <a:extLst>
              <a:ext uri="{FF2B5EF4-FFF2-40B4-BE49-F238E27FC236}">
                <a16:creationId xmlns:a16="http://schemas.microsoft.com/office/drawing/2014/main" id="{D1EF2C2E-F1BC-F603-7646-92777E37FB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5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 descr="Ogarna 94">
            <a:extLst>
              <a:ext uri="{FF2B5EF4-FFF2-40B4-BE49-F238E27FC236}">
                <a16:creationId xmlns:a16="http://schemas.microsoft.com/office/drawing/2014/main" id="{4F6E8244-E9AE-91E1-AE5D-9A5E41CDC8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62" r="2050" b="2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B394AE8-93C8-39CF-EAC5-96D2EF239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284" y="3962400"/>
            <a:ext cx="5892180" cy="16904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kern="1200" err="1">
                <a:latin typeface="+mj-lt"/>
                <a:ea typeface="+mj-ea"/>
                <a:cs typeface="+mj-cs"/>
              </a:rPr>
              <a:t>Urodził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700" kern="1200" err="1">
                <a:latin typeface="+mj-lt"/>
                <a:ea typeface="+mj-ea"/>
                <a:cs typeface="+mj-cs"/>
              </a:rPr>
              <a:t>się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700" b="1" kern="1200" dirty="0">
                <a:latin typeface="+mj-lt"/>
                <a:ea typeface="+mj-ea"/>
                <a:cs typeface="+mj-cs"/>
              </a:rPr>
              <a:t>24 </a:t>
            </a:r>
            <a:r>
              <a:rPr lang="en-US" sz="3700" b="1" kern="1200" err="1">
                <a:latin typeface="+mj-lt"/>
                <a:ea typeface="+mj-ea"/>
                <a:cs typeface="+mj-cs"/>
              </a:rPr>
              <a:t>maja</a:t>
            </a:r>
            <a:r>
              <a:rPr lang="en-US" sz="3700" b="1" kern="1200" dirty="0">
                <a:latin typeface="+mj-lt"/>
                <a:ea typeface="+mj-ea"/>
                <a:cs typeface="+mj-cs"/>
              </a:rPr>
              <a:t> 1686 </a:t>
            </a:r>
            <a:r>
              <a:rPr lang="en-US" sz="3700" b="1" kern="1200" err="1">
                <a:latin typeface="+mj-lt"/>
                <a:ea typeface="+mj-ea"/>
                <a:cs typeface="+mj-cs"/>
              </a:rPr>
              <a:t>roku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</a:t>
            </a:r>
            <a:br>
              <a:rPr lang="en-US" sz="3700" dirty="0"/>
            </a:br>
            <a:r>
              <a:rPr lang="en-US" sz="3700" kern="1200" dirty="0">
                <a:latin typeface="+mj-lt"/>
                <a:ea typeface="+mj-ea"/>
                <a:cs typeface="+mj-cs"/>
              </a:rPr>
              <a:t>w </a:t>
            </a:r>
            <a:r>
              <a:rPr lang="en-US" sz="3700" kern="1200" err="1">
                <a:latin typeface="+mj-lt"/>
                <a:ea typeface="+mj-ea"/>
                <a:cs typeface="+mj-cs"/>
              </a:rPr>
              <a:t>Gdańsku</a:t>
            </a:r>
            <a:r>
              <a:rPr lang="en-US" sz="3700" dirty="0"/>
              <a:t>,</a:t>
            </a:r>
            <a:br>
              <a:rPr lang="en-US" sz="3700" dirty="0"/>
            </a:br>
            <a:r>
              <a:rPr lang="en-US" sz="3700" kern="1200" err="1">
                <a:latin typeface="+mj-lt"/>
                <a:ea typeface="+mj-ea"/>
                <a:cs typeface="+mj-cs"/>
              </a:rPr>
              <a:t>przy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700" kern="1200" err="1">
                <a:latin typeface="+mj-lt"/>
                <a:ea typeface="+mj-ea"/>
                <a:cs typeface="+mj-cs"/>
              </a:rPr>
              <a:t>ul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. </a:t>
            </a:r>
            <a:r>
              <a:rPr lang="en-US" sz="3700" kern="1200" err="1">
                <a:latin typeface="+mj-lt"/>
                <a:ea typeface="+mj-ea"/>
                <a:cs typeface="+mj-cs"/>
              </a:rPr>
              <a:t>Ogarnej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94 (</a:t>
            </a:r>
            <a:r>
              <a:rPr lang="en-US" sz="3700" kern="1200" err="1">
                <a:latin typeface="+mj-lt"/>
                <a:ea typeface="+mj-ea"/>
                <a:cs typeface="+mj-cs"/>
              </a:rPr>
              <a:t>obecnie</a:t>
            </a:r>
            <a:r>
              <a:rPr lang="en-US" sz="3700" kern="1200" dirty="0">
                <a:latin typeface="+mj-lt"/>
                <a:ea typeface="+mj-ea"/>
                <a:cs typeface="+mj-cs"/>
              </a:rPr>
              <a:t> 95)</a:t>
            </a:r>
          </a:p>
        </p:txBody>
      </p:sp>
      <p:pic>
        <p:nvPicPr>
          <p:cNvPr id="5" name="Obraz 4" descr="przedproże kamienicy Fahrenheita w Norymberdze">
            <a:extLst>
              <a:ext uri="{FF2B5EF4-FFF2-40B4-BE49-F238E27FC236}">
                <a16:creationId xmlns:a16="http://schemas.microsoft.com/office/drawing/2014/main" id="{9B9FE822-98F7-F858-33DC-46D926072E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93" b="8086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348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obraz, niebo, osoba, na wolnym powietrzu&#10;&#10;Opis wygenerowany automatycznie">
            <a:extLst>
              <a:ext uri="{FF2B5EF4-FFF2-40B4-BE49-F238E27FC236}">
                <a16:creationId xmlns:a16="http://schemas.microsoft.com/office/drawing/2014/main" id="{A8C64732-7B10-3F31-6453-18DECE6ED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16" t="9091" r="232" b="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543AC8C-D625-0F18-5794-152C70753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867" y="1208222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Daniel miał dziewięcioro rodzeństwa. </a:t>
            </a:r>
            <a:br>
              <a:rPr lang="en-US" sz="3700"/>
            </a:br>
            <a:r>
              <a:rPr lang="en-US" sz="3700"/>
              <a:t>Niestety pięcioro zmarło w dzieciństwie.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az 5" descr="Obraz zawierający Czcionka, Grafika, typografia, projekt graficzny&#10;&#10;Opis wygenerowany automatycznie">
            <a:extLst>
              <a:ext uri="{FF2B5EF4-FFF2-40B4-BE49-F238E27FC236}">
                <a16:creationId xmlns:a16="http://schemas.microsoft.com/office/drawing/2014/main" id="{7B50F304-5D38-8057-1E48-26007D803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28930" y="-123004"/>
            <a:ext cx="12192000" cy="15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9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E0FAD7D-77AD-5A60-8D98-270F0374E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Ojciec</a:t>
            </a:r>
            <a:r>
              <a:rPr lang="en-US" sz="3700" dirty="0"/>
              <a:t> Daniela </a:t>
            </a:r>
            <a:r>
              <a:rPr lang="en-US" sz="3700" dirty="0" err="1"/>
              <a:t>był</a:t>
            </a:r>
            <a:r>
              <a:rPr lang="en-US" sz="3700" dirty="0"/>
              <a:t> </a:t>
            </a:r>
            <a:r>
              <a:rPr lang="en-US" sz="3700" dirty="0" err="1"/>
              <a:t>bogatym</a:t>
            </a:r>
            <a:r>
              <a:rPr lang="en-US" sz="3700" dirty="0"/>
              <a:t> </a:t>
            </a:r>
            <a:r>
              <a:rPr lang="en-US" sz="3700" dirty="0" err="1"/>
              <a:t>kupcem</a:t>
            </a:r>
            <a:r>
              <a:rPr lang="en-US" sz="3700" dirty="0"/>
              <a:t>. </a:t>
            </a:r>
            <a:br>
              <a:rPr lang="en-US" sz="3700" dirty="0"/>
            </a:br>
            <a:r>
              <a:rPr lang="en-US" sz="3700" dirty="0" err="1"/>
              <a:t>Był</a:t>
            </a:r>
            <a:r>
              <a:rPr lang="en-US" sz="3700" dirty="0"/>
              <a:t> </a:t>
            </a:r>
            <a:r>
              <a:rPr lang="en-US" sz="3700" dirty="0" err="1"/>
              <a:t>armatorem</a:t>
            </a:r>
            <a:r>
              <a:rPr lang="en-US" sz="3700" dirty="0"/>
              <a:t> </a:t>
            </a:r>
            <a:r>
              <a:rPr lang="en-US" sz="3700" dirty="0" err="1"/>
              <a:t>statku</a:t>
            </a:r>
            <a:r>
              <a:rPr lang="en-US" sz="3700" dirty="0"/>
              <a:t> "</a:t>
            </a:r>
            <a:r>
              <a:rPr lang="en-US" sz="3700" dirty="0" err="1"/>
              <a:t>Pozłacany</a:t>
            </a:r>
            <a:r>
              <a:rPr lang="en-US" sz="3700" dirty="0"/>
              <a:t> </a:t>
            </a:r>
            <a:r>
              <a:rPr lang="en-US" sz="3700" dirty="0" err="1"/>
              <a:t>chłopek</a:t>
            </a:r>
            <a:r>
              <a:rPr lang="en-US" sz="3700" dirty="0"/>
              <a:t>".</a:t>
            </a:r>
            <a:br>
              <a:rPr lang="en-US" sz="3700" dirty="0"/>
            </a:br>
            <a:r>
              <a:rPr lang="en-US" sz="3700" dirty="0"/>
              <a:t>Mama </a:t>
            </a:r>
            <a:r>
              <a:rPr lang="en-US" sz="3700" dirty="0" err="1"/>
              <a:t>pochodziła</a:t>
            </a:r>
            <a:r>
              <a:rPr lang="en-US" sz="3700" dirty="0"/>
              <a:t> ze </a:t>
            </a:r>
            <a:r>
              <a:rPr lang="en-US" sz="3700" dirty="0" err="1"/>
              <a:t>słynnego</a:t>
            </a:r>
            <a:r>
              <a:rPr lang="en-US" sz="3700" dirty="0"/>
              <a:t> </a:t>
            </a:r>
            <a:r>
              <a:rPr lang="en-US" sz="3700" dirty="0" err="1"/>
              <a:t>gdańskiego</a:t>
            </a:r>
            <a:r>
              <a:rPr lang="en-US" sz="3700" dirty="0"/>
              <a:t> </a:t>
            </a:r>
            <a:br>
              <a:rPr lang="en-US" sz="3700" dirty="0"/>
            </a:br>
            <a:r>
              <a:rPr lang="en-US" sz="3700" dirty="0" err="1"/>
              <a:t>rodu</a:t>
            </a:r>
            <a:r>
              <a:rPr lang="en-US" sz="3700" dirty="0"/>
              <a:t> </a:t>
            </a:r>
            <a:r>
              <a:rPr lang="en-US" sz="3700" dirty="0" err="1"/>
              <a:t>Schumannów</a:t>
            </a:r>
            <a:r>
              <a:rPr lang="en-US" sz="3700" dirty="0"/>
              <a:t>.</a:t>
            </a:r>
          </a:p>
        </p:txBody>
      </p:sp>
      <p:pic>
        <p:nvPicPr>
          <p:cNvPr id="3" name="Obraz 2" descr="Wrak XVIII-wiecznego statku niewolniczego znaleziony u wybrzeży Afryki |  Portal historyczny Histmag.org - historia dla każdego!">
            <a:extLst>
              <a:ext uri="{FF2B5EF4-FFF2-40B4-BE49-F238E27FC236}">
                <a16:creationId xmlns:a16="http://schemas.microsoft.com/office/drawing/2014/main" id="{04946006-9874-46B9-38E7-8F6AE06787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055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82194B8-ECF1-C6CB-D74F-F1E05ABE5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Do 12 </a:t>
            </a:r>
            <a:r>
              <a:rPr lang="en-US" sz="4200" dirty="0" err="1"/>
              <a:t>roku</a:t>
            </a:r>
            <a:r>
              <a:rPr lang="en-US" sz="4200" dirty="0"/>
              <a:t> </a:t>
            </a:r>
            <a:r>
              <a:rPr lang="en-US" sz="4200" dirty="0" err="1"/>
              <a:t>życia</a:t>
            </a:r>
            <a:r>
              <a:rPr lang="en-US" sz="4200" dirty="0"/>
              <a:t> </a:t>
            </a:r>
            <a:r>
              <a:rPr lang="en-US" sz="4200" dirty="0" err="1"/>
              <a:t>uczył</a:t>
            </a:r>
            <a:r>
              <a:rPr lang="en-US" sz="4200" dirty="0"/>
              <a:t> </a:t>
            </a:r>
            <a:r>
              <a:rPr lang="en-US" sz="4200" dirty="0" err="1"/>
              <a:t>się</a:t>
            </a:r>
            <a:r>
              <a:rPr lang="en-US" sz="4200" dirty="0"/>
              <a:t> </a:t>
            </a:r>
            <a:r>
              <a:rPr lang="en-US" sz="4200" dirty="0" err="1"/>
              <a:t>prywatnie</a:t>
            </a:r>
            <a:r>
              <a:rPr lang="en-US" sz="4200" dirty="0"/>
              <a:t> w </a:t>
            </a:r>
            <a:r>
              <a:rPr lang="en-US" sz="4200" dirty="0" err="1"/>
              <a:t>domu</a:t>
            </a:r>
            <a:r>
              <a:rPr lang="en-US" sz="4200" dirty="0"/>
              <a:t>. </a:t>
            </a:r>
            <a:br>
              <a:rPr lang="en-US" sz="4200" dirty="0"/>
            </a:br>
            <a:r>
              <a:rPr lang="en-US" sz="4200" dirty="0"/>
              <a:t>Od 12 </a:t>
            </a:r>
            <a:r>
              <a:rPr lang="en-US" sz="4200" dirty="0" err="1"/>
              <a:t>roku</a:t>
            </a:r>
            <a:r>
              <a:rPr lang="en-US" sz="4200" dirty="0"/>
              <a:t> do 15 </a:t>
            </a:r>
            <a:r>
              <a:rPr lang="en-US" sz="4200" dirty="0" err="1"/>
              <a:t>roku</a:t>
            </a:r>
            <a:r>
              <a:rPr lang="en-US" sz="4200" dirty="0"/>
              <a:t> </a:t>
            </a:r>
            <a:br>
              <a:rPr lang="en-US" dirty="0"/>
            </a:br>
            <a:r>
              <a:rPr lang="en-US" sz="4200" dirty="0" err="1"/>
              <a:t>uczył</a:t>
            </a:r>
            <a:r>
              <a:rPr lang="en-US" sz="4200" dirty="0"/>
              <a:t> </a:t>
            </a:r>
            <a:r>
              <a:rPr lang="en-US" sz="4200" dirty="0" err="1"/>
              <a:t>się</a:t>
            </a:r>
            <a:r>
              <a:rPr lang="en-US" sz="4200" dirty="0"/>
              <a:t> w </a:t>
            </a:r>
            <a:r>
              <a:rPr lang="en-US" sz="4200" dirty="0" err="1"/>
              <a:t>Szkole</a:t>
            </a:r>
            <a:r>
              <a:rPr lang="en-US" sz="4200" dirty="0"/>
              <a:t> </a:t>
            </a:r>
            <a:r>
              <a:rPr lang="en-US" sz="4200" dirty="0" err="1"/>
              <a:t>Mariackiej</a:t>
            </a:r>
            <a:r>
              <a:rPr lang="en-US" sz="4200" dirty="0"/>
              <a:t>.</a:t>
            </a:r>
            <a:br>
              <a:rPr lang="en-US" sz="4200" dirty="0"/>
            </a:br>
            <a:endParaRPr lang="en-US" sz="4200"/>
          </a:p>
        </p:txBody>
      </p:sp>
      <p:pic>
        <p:nvPicPr>
          <p:cNvPr id="3" name="Obraz 2" descr="Szkoła Mariacka po roku 1712">
            <a:extLst>
              <a:ext uri="{FF2B5EF4-FFF2-40B4-BE49-F238E27FC236}">
                <a16:creationId xmlns:a16="http://schemas.microsoft.com/office/drawing/2014/main" id="{867B7912-4D9A-E9A6-8EE6-96E157B33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1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5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8FCD754-77F6-F8A6-4D73-90479F16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586" y="2194367"/>
            <a:ext cx="6286982" cy="30041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dirty="0"/>
              <a:t>Po </a:t>
            </a:r>
            <a:r>
              <a:rPr lang="en-US" sz="2800" dirty="0" err="1"/>
              <a:t>ukończeniu</a:t>
            </a:r>
            <a:r>
              <a:rPr lang="en-US" sz="2800" dirty="0"/>
              <a:t> </a:t>
            </a:r>
            <a:r>
              <a:rPr lang="en-US" sz="2800" dirty="0" err="1"/>
              <a:t>szkoły</a:t>
            </a:r>
            <a:r>
              <a:rPr lang="en-US" sz="2800" dirty="0"/>
              <a:t> </a:t>
            </a:r>
            <a:r>
              <a:rPr lang="en-US" sz="2800" dirty="0" err="1"/>
              <a:t>miał</a:t>
            </a:r>
            <a:r>
              <a:rPr lang="en-US" sz="2800" dirty="0"/>
              <a:t> </a:t>
            </a:r>
            <a:r>
              <a:rPr lang="en-US" sz="2800" dirty="0" err="1"/>
              <a:t>rozpocząć</a:t>
            </a:r>
            <a:r>
              <a:rPr lang="en-US" sz="2800" dirty="0"/>
              <a:t> </a:t>
            </a:r>
            <a:r>
              <a:rPr lang="en-US" sz="2800" dirty="0" err="1"/>
              <a:t>studia</a:t>
            </a:r>
            <a:r>
              <a:rPr lang="en-US" sz="2800" dirty="0"/>
              <a:t> w </a:t>
            </a:r>
            <a:r>
              <a:rPr lang="en-US" sz="2800" dirty="0" err="1"/>
              <a:t>Gimnazjum</a:t>
            </a:r>
            <a:r>
              <a:rPr lang="en-US" sz="2800" dirty="0"/>
              <a:t> </a:t>
            </a:r>
            <a:r>
              <a:rPr lang="en-US" sz="2800" dirty="0" err="1"/>
              <a:t>Akademickim</a:t>
            </a:r>
            <a:r>
              <a:rPr lang="en-US" sz="2800" dirty="0"/>
              <a:t>.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 err="1"/>
              <a:t>Niestety</a:t>
            </a:r>
            <a:r>
              <a:rPr lang="en-US" sz="2800" dirty="0"/>
              <a:t> </a:t>
            </a:r>
            <a:r>
              <a:rPr lang="en-US" sz="2800" dirty="0" err="1"/>
              <a:t>nagle</a:t>
            </a:r>
            <a:r>
              <a:rPr lang="en-US" sz="2800" dirty="0"/>
              <a:t> </a:t>
            </a:r>
            <a:r>
              <a:rPr lang="en-US" sz="2800" dirty="0" err="1"/>
              <a:t>umierają</a:t>
            </a:r>
            <a:r>
              <a:rPr lang="en-US" sz="2800" dirty="0"/>
              <a:t> </a:t>
            </a:r>
            <a:r>
              <a:rPr lang="en-US" sz="2800" dirty="0" err="1"/>
              <a:t>rodzice</a:t>
            </a:r>
            <a:r>
              <a:rPr lang="en-US" sz="2800" dirty="0"/>
              <a:t> (</a:t>
            </a:r>
            <a:r>
              <a:rPr lang="en-US" sz="2800" dirty="0" err="1"/>
              <a:t>prawdopodobnie</a:t>
            </a:r>
            <a:r>
              <a:rPr lang="en-US" sz="2800" dirty="0"/>
              <a:t> </a:t>
            </a:r>
            <a:r>
              <a:rPr lang="en-US" sz="2800" dirty="0" err="1"/>
              <a:t>zatruwają</a:t>
            </a:r>
            <a:r>
              <a:rPr lang="en-US" sz="2800" dirty="0"/>
              <a:t> </a:t>
            </a:r>
            <a:r>
              <a:rPr lang="en-US" sz="2800" dirty="0" err="1"/>
              <a:t>się</a:t>
            </a:r>
            <a:r>
              <a:rPr lang="en-US" sz="2800" dirty="0"/>
              <a:t> </a:t>
            </a:r>
            <a:r>
              <a:rPr lang="en-US" sz="2800" dirty="0" err="1"/>
              <a:t>grzybami</a:t>
            </a:r>
            <a:r>
              <a:rPr lang="en-US" sz="2800" dirty="0"/>
              <a:t>). </a:t>
            </a:r>
            <a:br>
              <a:rPr lang="en-US" sz="5400" dirty="0"/>
            </a:br>
            <a:br>
              <a:rPr lang="en-US" sz="2800" dirty="0"/>
            </a:br>
            <a:r>
              <a:rPr lang="en-US" sz="2800" dirty="0"/>
              <a:t>Daniel </a:t>
            </a:r>
            <a:r>
              <a:rPr lang="en-US" sz="2800" dirty="0" err="1"/>
              <a:t>zostaje</a:t>
            </a:r>
            <a:r>
              <a:rPr lang="en-US" sz="2800" dirty="0"/>
              <a:t> </a:t>
            </a:r>
            <a:r>
              <a:rPr lang="en-US" sz="2800" dirty="0" err="1"/>
              <a:t>wysłany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naukę</a:t>
            </a:r>
            <a:r>
              <a:rPr lang="en-US" sz="2800" b="1" dirty="0"/>
              <a:t> </a:t>
            </a:r>
            <a:r>
              <a:rPr lang="en-US" sz="2800" b="1" dirty="0" err="1"/>
              <a:t>zawodu</a:t>
            </a:r>
            <a:r>
              <a:rPr lang="en-US" sz="2800" b="1" dirty="0"/>
              <a:t> </a:t>
            </a:r>
            <a:r>
              <a:rPr lang="en-US" sz="2800" b="1" dirty="0" err="1"/>
              <a:t>kupieckiego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/>
              <a:t>do </a:t>
            </a:r>
            <a:r>
              <a:rPr lang="en-US" sz="2800" b="1" dirty="0" err="1"/>
              <a:t>Amsterdamu</a:t>
            </a:r>
            <a:r>
              <a:rPr lang="en-US" sz="2800" dirty="0"/>
              <a:t>.</a:t>
            </a:r>
          </a:p>
        </p:txBody>
      </p:sp>
      <p:sp>
        <p:nvSpPr>
          <p:cNvPr id="22" name="Freeform: Shape 16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Obraz 4" descr="Obraz zawierający budynek, niebo, na wolnym powietrzu, Pałac&#10;&#10;Opis wygenerowany automatycznie">
            <a:extLst>
              <a:ext uri="{FF2B5EF4-FFF2-40B4-BE49-F238E27FC236}">
                <a16:creationId xmlns:a16="http://schemas.microsoft.com/office/drawing/2014/main" id="{06E87072-9823-5092-6955-26D1AA117C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5" r="21905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0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4C38AFB-AF74-9F65-02D1-0ECA25D3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138" y="640080"/>
            <a:ext cx="5109326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 err="1"/>
              <a:t>Każdą</a:t>
            </a:r>
            <a:r>
              <a:rPr lang="en-US" sz="3400" dirty="0"/>
              <a:t> </a:t>
            </a:r>
            <a:r>
              <a:rPr lang="en-US" sz="3400" dirty="0" err="1"/>
              <a:t>wolną</a:t>
            </a:r>
            <a:r>
              <a:rPr lang="en-US" sz="3400" dirty="0"/>
              <a:t> </a:t>
            </a:r>
            <a:r>
              <a:rPr lang="en-US" sz="3400" dirty="0" err="1"/>
              <a:t>chwilę</a:t>
            </a:r>
            <a:r>
              <a:rPr lang="en-US" sz="3400" dirty="0"/>
              <a:t> </a:t>
            </a:r>
            <a:r>
              <a:rPr lang="en-US" sz="3400" dirty="0" err="1"/>
              <a:t>wykorzystuje</a:t>
            </a:r>
            <a:r>
              <a:rPr lang="en-US" sz="3400" dirty="0"/>
              <a:t>, aby </a:t>
            </a:r>
            <a:r>
              <a:rPr lang="en-US" sz="3400" dirty="0" err="1"/>
              <a:t>uczyć</a:t>
            </a:r>
            <a:r>
              <a:rPr lang="en-US" sz="3400" dirty="0"/>
              <a:t> </a:t>
            </a:r>
            <a:r>
              <a:rPr lang="en-US" sz="3400" dirty="0" err="1"/>
              <a:t>się</a:t>
            </a:r>
            <a:r>
              <a:rPr lang="en-US" sz="3400" dirty="0"/>
              <a:t> </a:t>
            </a:r>
            <a:r>
              <a:rPr lang="en-US" sz="3400" dirty="0" err="1"/>
              <a:t>tego</a:t>
            </a:r>
            <a:r>
              <a:rPr lang="en-US" sz="3400" dirty="0"/>
              <a:t> co go </a:t>
            </a:r>
            <a:r>
              <a:rPr lang="en-US" sz="3400" dirty="0" err="1"/>
              <a:t>pasjonuje</a:t>
            </a:r>
            <a:r>
              <a:rPr lang="en-US" sz="3400" dirty="0"/>
              <a:t>:</a:t>
            </a:r>
            <a:br>
              <a:rPr lang="en-US" sz="3400" dirty="0"/>
            </a:br>
            <a:r>
              <a:rPr lang="en-US" sz="3400" dirty="0" err="1"/>
              <a:t>obróbki</a:t>
            </a:r>
            <a:r>
              <a:rPr lang="en-US" sz="3400" dirty="0"/>
              <a:t> </a:t>
            </a:r>
            <a:r>
              <a:rPr lang="en-US" sz="3400" dirty="0" err="1"/>
              <a:t>szkła</a:t>
            </a:r>
            <a:r>
              <a:rPr lang="en-US" sz="3400" dirty="0"/>
              <a:t>, </a:t>
            </a:r>
            <a:r>
              <a:rPr lang="en-US" sz="3400" dirty="0" err="1"/>
              <a:t>szlifowania</a:t>
            </a:r>
            <a:r>
              <a:rPr lang="en-US" sz="3400" dirty="0"/>
              <a:t> </a:t>
            </a:r>
            <a:r>
              <a:rPr lang="en-US" sz="3400" dirty="0" err="1"/>
              <a:t>soczewek</a:t>
            </a:r>
            <a:r>
              <a:rPr lang="en-US" sz="3400" dirty="0"/>
              <a:t> </a:t>
            </a:r>
            <a:br>
              <a:rPr lang="en-US" dirty="0"/>
            </a:b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budowy</a:t>
            </a:r>
            <a:r>
              <a:rPr lang="en-US" sz="3400" dirty="0"/>
              <a:t> </a:t>
            </a:r>
            <a:r>
              <a:rPr lang="en-US" sz="3400" dirty="0" err="1"/>
              <a:t>przyrządów</a:t>
            </a:r>
            <a:r>
              <a:rPr lang="en-US" sz="3400" dirty="0"/>
              <a:t>)</a:t>
            </a:r>
          </a:p>
        </p:txBody>
      </p:sp>
      <p:pic>
        <p:nvPicPr>
          <p:cNvPr id="3" name="Obraz 2" descr="Stary kompas na mapie miasta starożytnych – zdjęcie stockowe © galdzer  #3940159">
            <a:extLst>
              <a:ext uri="{FF2B5EF4-FFF2-40B4-BE49-F238E27FC236}">
                <a16:creationId xmlns:a16="http://schemas.microsoft.com/office/drawing/2014/main" id="{4E63D022-2FC0-7D8D-0926-82EFEE445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97" r="-1" b="-1"/>
          <a:stretch/>
        </p:blipFill>
        <p:spPr>
          <a:xfrm>
            <a:off x="221108" y="813130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3F9B0603-37C5-4312-AE4D-A3D015475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532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na wolnym powietrzu, budynek, niebo, drzewo&#10;&#10;Opis wygenerowany automatycznie">
            <a:extLst>
              <a:ext uri="{FF2B5EF4-FFF2-40B4-BE49-F238E27FC236}">
                <a16:creationId xmlns:a16="http://schemas.microsoft.com/office/drawing/2014/main" id="{54471A61-2F02-BC01-5697-98751B8652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47" r="-2" b="2969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Obraz 4" descr="Obraz zawierający rysowanie, szkic, ilustracja, na wolnym powietrzu&#10;&#10;Opis wygenerowany automatycznie">
            <a:extLst>
              <a:ext uri="{FF2B5EF4-FFF2-40B4-BE49-F238E27FC236}">
                <a16:creationId xmlns:a16="http://schemas.microsoft.com/office/drawing/2014/main" id="{CCE641F9-8CC8-19E2-AB9C-A8E990129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237" r="-2" b="7635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C35F69-B09C-BC6B-2C27-A399CCE85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4659"/>
            <a:ext cx="5019074" cy="27740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400" kern="1200" dirty="0">
                <a:latin typeface="+mj-lt"/>
                <a:ea typeface="+mj-ea"/>
                <a:cs typeface="+mj-cs"/>
              </a:rPr>
              <a:t>Po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ukończeniu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nauk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400" dirty="0" err="1"/>
              <a:t>kupieckich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poszedł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za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swoim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naukowym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 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powołaniem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. </a:t>
            </a:r>
            <a:br>
              <a:rPr lang="en-US" sz="3400" kern="1200" dirty="0"/>
            </a:br>
            <a:r>
              <a:rPr lang="en-US" sz="3400" kern="1200" dirty="0">
                <a:latin typeface="+mj-lt"/>
                <a:ea typeface="+mj-ea"/>
                <a:cs typeface="+mj-cs"/>
              </a:rPr>
              <a:t>Wiele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podróżował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: m.in.</a:t>
            </a:r>
            <a:br>
              <a:rPr lang="en-US" sz="3400" kern="1200" dirty="0"/>
            </a:br>
            <a:r>
              <a:rPr lang="en-US" sz="3400" dirty="0"/>
              <a:t>do </a:t>
            </a:r>
            <a:r>
              <a:rPr lang="en-US" sz="3400" b="1" kern="1200" dirty="0">
                <a:latin typeface="+mj-lt"/>
                <a:ea typeface="+mj-ea"/>
                <a:cs typeface="+mj-cs"/>
              </a:rPr>
              <a:t>Niemiec, </a:t>
            </a:r>
            <a:r>
              <a:rPr lang="en-US" sz="3400" b="1" kern="1200" dirty="0" err="1">
                <a:latin typeface="+mj-lt"/>
                <a:ea typeface="+mj-ea"/>
                <a:cs typeface="+mj-cs"/>
              </a:rPr>
              <a:t>Anglii</a:t>
            </a:r>
            <a:r>
              <a:rPr lang="en-US" sz="3400" b="1" kern="1200" dirty="0">
                <a:latin typeface="+mj-lt"/>
                <a:ea typeface="+mj-ea"/>
                <a:cs typeface="+mj-cs"/>
              </a:rPr>
              <a:t>, </a:t>
            </a:r>
            <a:r>
              <a:rPr lang="en-US" sz="3400" b="1" kern="1200" dirty="0" err="1">
                <a:latin typeface="+mj-lt"/>
                <a:ea typeface="+mj-ea"/>
                <a:cs typeface="+mj-cs"/>
              </a:rPr>
              <a:t>Szwecji</a:t>
            </a:r>
            <a:r>
              <a:rPr lang="en-US" sz="3400" b="1" dirty="0"/>
              <a:t>, Danii, </a:t>
            </a:r>
            <a:r>
              <a:rPr lang="en-US" sz="3400" b="1" dirty="0" err="1"/>
              <a:t>Holandii</a:t>
            </a:r>
            <a:r>
              <a:rPr lang="en-US" sz="3400" b="1" dirty="0"/>
              <a:t>, Polski</a:t>
            </a:r>
            <a:r>
              <a:rPr lang="en-US" sz="3400" dirty="0"/>
              <a:t>.</a:t>
            </a:r>
            <a:endParaRPr lang="en-US" sz="3400" kern="1200" dirty="0">
              <a:latin typeface="+mj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67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7">
            <a:extLst>
              <a:ext uri="{FF2B5EF4-FFF2-40B4-BE49-F238E27FC236}">
                <a16:creationId xmlns:a16="http://schemas.microsoft.com/office/drawing/2014/main" id="{D898B8EB-E53C-4E72-9817-B4BFCAD73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4E130362-2F35-4AB7-9EA5-DBC0F771A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56BE988C-7A5B-41EC-A46C-AEA93D8D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3BD5FDF-01B7-C6F3-E918-F7501E248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3114378"/>
            <a:ext cx="4584276" cy="32004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err="1"/>
              <a:t>Nawiązał</a:t>
            </a:r>
            <a:r>
              <a:rPr lang="en-US" sz="3200" dirty="0"/>
              <a:t> </a:t>
            </a:r>
            <a:r>
              <a:rPr lang="en-US" sz="3200" err="1"/>
              <a:t>kontakty</a:t>
            </a:r>
            <a:r>
              <a:rPr lang="en-US" sz="3200" dirty="0"/>
              <a:t> z </a:t>
            </a:r>
            <a:r>
              <a:rPr lang="en-US" sz="3200" err="1"/>
              <a:t>uczonymi</a:t>
            </a:r>
            <a:r>
              <a:rPr lang="en-US" sz="3200" dirty="0"/>
              <a:t> </a:t>
            </a:r>
            <a:r>
              <a:rPr lang="en-US" sz="3200" err="1"/>
              <a:t>niemieckimi</a:t>
            </a:r>
            <a:r>
              <a:rPr lang="en-US" sz="3200" dirty="0"/>
              <a:t>, </a:t>
            </a:r>
            <a:r>
              <a:rPr lang="en-US" sz="3200" err="1"/>
              <a:t>szwedzkimi</a:t>
            </a:r>
            <a:r>
              <a:rPr lang="en-US" sz="3200" dirty="0"/>
              <a:t> </a:t>
            </a:r>
            <a:r>
              <a:rPr lang="en-US" sz="3200" err="1"/>
              <a:t>i</a:t>
            </a:r>
            <a:r>
              <a:rPr lang="en-US" sz="3200" dirty="0"/>
              <a:t> </a:t>
            </a:r>
            <a:r>
              <a:rPr lang="en-US" sz="3200" err="1"/>
              <a:t>duńskimi</a:t>
            </a:r>
            <a:r>
              <a:rPr lang="en-US" sz="3200" dirty="0"/>
              <a:t>. </a:t>
            </a:r>
            <a:br>
              <a:rPr lang="en-US" sz="3200" dirty="0"/>
            </a:br>
            <a:r>
              <a:rPr lang="en-US" sz="3200" err="1"/>
              <a:t>Poznawał</a:t>
            </a:r>
            <a:r>
              <a:rPr lang="en-US" sz="3200" dirty="0"/>
              <a:t> </a:t>
            </a:r>
            <a:r>
              <a:rPr lang="en-US" sz="3200" err="1"/>
              <a:t>technologie</a:t>
            </a:r>
            <a:r>
              <a:rPr lang="en-US" sz="3200" dirty="0"/>
              <a:t> </a:t>
            </a:r>
            <a:r>
              <a:rPr lang="en-US" sz="3200" err="1"/>
              <a:t>stosowane</a:t>
            </a:r>
            <a:r>
              <a:rPr lang="en-US" sz="3200" dirty="0"/>
              <a:t> w </a:t>
            </a:r>
            <a:r>
              <a:rPr lang="en-US" sz="3200" err="1"/>
              <a:t>hutach</a:t>
            </a:r>
            <a:r>
              <a:rPr lang="en-US" sz="3200" dirty="0"/>
              <a:t> </a:t>
            </a:r>
            <a:r>
              <a:rPr lang="en-US" sz="3200" err="1"/>
              <a:t>szkła</a:t>
            </a:r>
            <a:r>
              <a:rPr lang="en-US" sz="3200" dirty="0"/>
              <a:t>, </a:t>
            </a:r>
            <a:r>
              <a:rPr lang="en-US" sz="3200" err="1"/>
              <a:t>prowadził</a:t>
            </a:r>
            <a:r>
              <a:rPr lang="en-US" sz="3200" dirty="0"/>
              <a:t> </a:t>
            </a:r>
            <a:r>
              <a:rPr lang="en-US" sz="3200" err="1"/>
              <a:t>prace</a:t>
            </a:r>
            <a:r>
              <a:rPr lang="en-US" sz="3200" dirty="0"/>
              <a:t> </a:t>
            </a:r>
            <a:r>
              <a:rPr lang="en-US" sz="3200" err="1"/>
              <a:t>badawcze</a:t>
            </a:r>
            <a:r>
              <a:rPr lang="en-US" sz="3200" dirty="0"/>
              <a:t>, </a:t>
            </a:r>
            <a:r>
              <a:rPr lang="en-US" sz="3200" err="1"/>
              <a:t>budował</a:t>
            </a:r>
            <a:r>
              <a:rPr lang="en-US" sz="3200" dirty="0"/>
              <a:t> </a:t>
            </a:r>
            <a:r>
              <a:rPr lang="en-US" sz="3200" err="1"/>
              <a:t>różne</a:t>
            </a:r>
            <a:r>
              <a:rPr lang="en-US" sz="3200" dirty="0"/>
              <a:t> </a:t>
            </a:r>
            <a:r>
              <a:rPr lang="en-US" sz="3200" err="1"/>
              <a:t>przyrządy</a:t>
            </a:r>
            <a:r>
              <a:rPr lang="en-US" sz="3200" dirty="0"/>
              <a:t> m.in.:</a:t>
            </a:r>
            <a:br>
              <a:rPr lang="en-US" sz="3200" dirty="0"/>
            </a:br>
            <a:r>
              <a:rPr lang="en-US" sz="3200" b="1" err="1"/>
              <a:t>hipsobarometry</a:t>
            </a:r>
            <a:r>
              <a:rPr lang="en-US" sz="3200" b="1" dirty="0"/>
              <a:t>, </a:t>
            </a:r>
            <a:r>
              <a:rPr lang="en-US" sz="3200" b="1" err="1"/>
              <a:t>areometry</a:t>
            </a:r>
            <a:r>
              <a:rPr lang="en-US" sz="3200" b="1" dirty="0"/>
              <a:t>, </a:t>
            </a:r>
            <a:r>
              <a:rPr lang="en-US" sz="3200" b="1" err="1"/>
              <a:t>heliostaty</a:t>
            </a:r>
            <a:r>
              <a:rPr lang="en-US" sz="3200" b="1" dirty="0"/>
              <a:t>, </a:t>
            </a:r>
            <a:r>
              <a:rPr lang="en-US" sz="3200" b="1" err="1"/>
              <a:t>termometry</a:t>
            </a:r>
            <a:r>
              <a:rPr lang="en-US" sz="3200" b="1" dirty="0"/>
              <a:t>, barometry,</a:t>
            </a:r>
            <a:br>
              <a:rPr lang="en-US" sz="3200" b="1" dirty="0"/>
            </a:br>
            <a:r>
              <a:rPr lang="en-US" sz="3200" b="1" err="1"/>
              <a:t>wysokościomierze</a:t>
            </a:r>
            <a:r>
              <a:rPr lang="en-US" sz="3200" b="1" dirty="0"/>
              <a:t>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CB1EC0-40A9-4D5E-B7E2-6E3423CE2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az 2" descr="Obraz zawierający tekst, szkic, książka, notatnik&#10;&#10;Opis wygenerowany automatycznie">
            <a:extLst>
              <a:ext uri="{FF2B5EF4-FFF2-40B4-BE49-F238E27FC236}">
                <a16:creationId xmlns:a16="http://schemas.microsoft.com/office/drawing/2014/main" id="{87A95E34-0943-332C-6D4F-BFF5824BA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752" y="625682"/>
            <a:ext cx="1094720" cy="2670048"/>
          </a:xfrm>
          <a:prstGeom prst="rect">
            <a:avLst/>
          </a:prstGeom>
        </p:spPr>
      </p:pic>
      <p:pic>
        <p:nvPicPr>
          <p:cNvPr id="6" name="Obraz 5" descr="Obraz zawierający tekst, rysowanie, szkic, sztuka&#10;&#10;Opis wygenerowany automatycznie">
            <a:extLst>
              <a:ext uri="{FF2B5EF4-FFF2-40B4-BE49-F238E27FC236}">
                <a16:creationId xmlns:a16="http://schemas.microsoft.com/office/drawing/2014/main" id="{7EEAB22D-D76A-5F68-71BD-48DD4926F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866" y="625682"/>
            <a:ext cx="1121420" cy="267004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CBE52EF-2889-423F-947C-0E44A760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az 6" descr="Obraz zawierający szkic, rysowanie, diagram, czarne i białe&#10;&#10;Opis wygenerowany automatycznie">
            <a:extLst>
              <a:ext uri="{FF2B5EF4-FFF2-40B4-BE49-F238E27FC236}">
                <a16:creationId xmlns:a16="http://schemas.microsoft.com/office/drawing/2014/main" id="{CED8FC6B-0A6F-643F-3220-0F07E8E56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085" y="3388059"/>
            <a:ext cx="1622053" cy="2670048"/>
          </a:xfrm>
          <a:prstGeom prst="rect">
            <a:avLst/>
          </a:prstGeom>
        </p:spPr>
      </p:pic>
      <p:pic>
        <p:nvPicPr>
          <p:cNvPr id="4" name="Obraz 3" descr="Obraz zawierający szkic, kreskówka, czarne i białe&#10;&#10;Opis wygenerowany automatycznie">
            <a:extLst>
              <a:ext uri="{FF2B5EF4-FFF2-40B4-BE49-F238E27FC236}">
                <a16:creationId xmlns:a16="http://schemas.microsoft.com/office/drawing/2014/main" id="{6B9080B3-F62D-C493-49DC-4559C269A2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696" y="3392424"/>
            <a:ext cx="2369668" cy="267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4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4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6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290EB4-1595-B4E9-063F-BA3582593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51" y="1024467"/>
            <a:ext cx="6652583" cy="55831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kern="1200" dirty="0" err="1">
                <a:latin typeface="+mj-lt"/>
                <a:ea typeface="+mj-ea"/>
                <a:cs typeface="+mj-cs"/>
              </a:rPr>
              <a:t>Zasłynął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tym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,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że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jako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pierwszy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zastosował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rtęć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 w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termometrze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, co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pozwoliło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mierzyć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temperatury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wyższe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niż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za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pomocą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termometru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spirytusowego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.</a:t>
            </a:r>
            <a:r>
              <a:rPr lang="en-US" sz="3600" dirty="0"/>
              <a:t> </a:t>
            </a:r>
            <a:r>
              <a:rPr lang="en-US" sz="3600" b="1" dirty="0" err="1"/>
              <a:t>Jego</a:t>
            </a:r>
            <a:r>
              <a:rPr lang="en-US" sz="3600" b="1" dirty="0"/>
              <a:t> </a:t>
            </a:r>
            <a:r>
              <a:rPr lang="en-US" sz="3600" b="1" dirty="0" err="1"/>
              <a:t>termometry</a:t>
            </a:r>
            <a:r>
              <a:rPr lang="en-US" sz="3600" b="1" dirty="0"/>
              <a:t> </a:t>
            </a:r>
            <a:r>
              <a:rPr lang="en-US" sz="3600" b="1" dirty="0" err="1"/>
              <a:t>były</a:t>
            </a:r>
            <a:r>
              <a:rPr lang="en-US" sz="3600" b="1" dirty="0"/>
              <a:t> </a:t>
            </a:r>
            <a:r>
              <a:rPr lang="en-US" sz="3600" b="1" dirty="0" err="1"/>
              <a:t>najdokładniejsze</a:t>
            </a:r>
            <a:r>
              <a:rPr lang="en-US" sz="3600" b="1" dirty="0"/>
              <a:t> </a:t>
            </a:r>
            <a:r>
              <a:rPr lang="en-US" sz="3600" b="1" dirty="0" err="1"/>
              <a:t>na</a:t>
            </a:r>
            <a:r>
              <a:rPr lang="en-US" sz="3600" b="1" dirty="0"/>
              <a:t> </a:t>
            </a:r>
            <a:r>
              <a:rPr lang="en-US" sz="3600" b="1" dirty="0" err="1"/>
              <a:t>świecie</a:t>
            </a:r>
            <a:r>
              <a:rPr lang="en-US" sz="3600" b="1" dirty="0"/>
              <a:t>.</a:t>
            </a:r>
            <a:br>
              <a:rPr lang="en-US" sz="3600" kern="1200" dirty="0"/>
            </a:br>
            <a:br>
              <a:rPr lang="en-US" sz="3600" kern="1200" dirty="0"/>
            </a:br>
            <a:r>
              <a:rPr lang="en-US" sz="3600" kern="1200" dirty="0">
                <a:latin typeface="+mj-lt"/>
                <a:ea typeface="+mj-ea"/>
                <a:cs typeface="+mj-cs"/>
              </a:rPr>
              <a:t>Za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pomocą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mieszaniny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oziębiającej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osiągnął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rekordowo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niską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jak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na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owe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czasy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temperaturę</a:t>
            </a:r>
            <a:br>
              <a:rPr lang="en-US" sz="3600" kern="1200" dirty="0"/>
            </a:b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- 40ºC = - 40 F</a:t>
            </a:r>
            <a:br>
              <a:rPr lang="en-US" sz="3600" b="1" kern="1200" dirty="0"/>
            </a:br>
            <a:r>
              <a:rPr lang="en-US" sz="3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jedyny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punkt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zrównujący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obie</a:t>
            </a:r>
            <a:r>
              <a:rPr lang="en-US" sz="3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latin typeface="+mj-lt"/>
                <a:ea typeface="+mj-ea"/>
                <a:cs typeface="+mj-cs"/>
              </a:rPr>
              <a:t>skale</a:t>
            </a:r>
            <a:br>
              <a:rPr lang="en-US" sz="3600" b="1" kern="1200" dirty="0"/>
            </a:br>
            <a:r>
              <a:rPr lang="en-US" sz="2400" b="1" kern="1200" dirty="0">
                <a:latin typeface="+mj-lt"/>
                <a:ea typeface="+mj-ea"/>
                <a:cs typeface="+mj-cs"/>
              </a:rPr>
              <a:t> </a:t>
            </a:r>
            <a:endParaRPr lang="en-US" sz="2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Obraz 3" descr="Obraz zawierający tekst, urządzenie, termometr, Przyrząd pomiarowy&#10;&#10;Opis wygenerowany automatycznie">
            <a:extLst>
              <a:ext uri="{FF2B5EF4-FFF2-40B4-BE49-F238E27FC236}">
                <a16:creationId xmlns:a16="http://schemas.microsoft.com/office/drawing/2014/main" id="{13F273E3-AC41-95E2-8636-12B3E2DA7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3"/>
          <a:stretch/>
        </p:blipFill>
        <p:spPr>
          <a:xfrm>
            <a:off x="7185699" y="643467"/>
            <a:ext cx="378338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05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0">
            <a:extLst>
              <a:ext uri="{FF2B5EF4-FFF2-40B4-BE49-F238E27FC236}">
                <a16:creationId xmlns:a16="http://schemas.microsoft.com/office/drawing/2014/main" id="{2DD860F1-82B8-421F-B19D-D18CE496F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F54688C-5B22-076E-B63C-F8CBB4957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7218" y="510560"/>
            <a:ext cx="6482249" cy="5844069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500" b="1" kern="1200" dirty="0"/>
            </a:br>
            <a:br>
              <a:rPr lang="en-US" sz="2500" b="1" kern="1200" dirty="0"/>
            </a:br>
            <a:r>
              <a:rPr lang="en-US" sz="2800" dirty="0"/>
              <a:t>W </a:t>
            </a:r>
            <a:r>
              <a:rPr lang="en-US" sz="2800" err="1"/>
              <a:t>Amsterdamie</a:t>
            </a:r>
            <a:r>
              <a:rPr lang="en-US" sz="2800" dirty="0"/>
              <a:t> </a:t>
            </a:r>
            <a:r>
              <a:rPr lang="en-US" sz="2800" err="1"/>
              <a:t>prowadził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/>
              <a:t> </a:t>
            </a:r>
            <a:br>
              <a:rPr lang="en-US" sz="2800" dirty="0"/>
            </a:br>
            <a:r>
              <a:rPr lang="en-US" sz="2800" b="1" kern="1200" err="1">
                <a:latin typeface="+mj-lt"/>
                <a:ea typeface="+mj-ea"/>
                <a:cs typeface="+mj-cs"/>
              </a:rPr>
              <a:t>wykłady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z </a:t>
            </a:r>
            <a:r>
              <a:rPr lang="en-US" sz="2800" b="1" kern="1200" err="1">
                <a:latin typeface="+mj-lt"/>
                <a:ea typeface="+mj-ea"/>
                <a:cs typeface="+mj-cs"/>
              </a:rPr>
              <a:t>fizyki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err="1">
                <a:latin typeface="+mj-lt"/>
                <a:ea typeface="+mj-ea"/>
                <a:cs typeface="+mj-cs"/>
              </a:rPr>
              <a:t>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err="1">
                <a:latin typeface="+mj-lt"/>
                <a:ea typeface="+mj-ea"/>
                <a:cs typeface="+mj-cs"/>
              </a:rPr>
              <a:t>chemii</a:t>
            </a:r>
            <a:r>
              <a:rPr lang="en-US" sz="2800" b="1" dirty="0"/>
              <a:t> 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err="1">
                <a:latin typeface="+mj-lt"/>
                <a:ea typeface="+mj-ea"/>
                <a:cs typeface="+mj-cs"/>
              </a:rPr>
              <a:t>dla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err="1">
                <a:latin typeface="+mj-lt"/>
                <a:ea typeface="+mj-ea"/>
                <a:cs typeface="+mj-cs"/>
              </a:rPr>
              <a:t>amatorów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. </a:t>
            </a:r>
            <a:br>
              <a:rPr lang="en-US" sz="2800" dirty="0"/>
            </a:br>
            <a:r>
              <a:rPr lang="en-US" sz="2800" kern="1200" err="1">
                <a:latin typeface="+mj-lt"/>
                <a:ea typeface="+mj-ea"/>
                <a:cs typeface="+mj-cs"/>
              </a:rPr>
              <a:t>Wykonywał</a:t>
            </a:r>
            <a:r>
              <a:rPr lang="en-US" sz="2800" dirty="0"/>
              <a:t> </a:t>
            </a:r>
            <a:r>
              <a:rPr lang="en-US" sz="2800" err="1"/>
              <a:t>podczas</a:t>
            </a:r>
            <a:r>
              <a:rPr lang="en-US" sz="2800" dirty="0"/>
              <a:t> </a:t>
            </a:r>
            <a:r>
              <a:rPr lang="en-US" sz="2800" err="1"/>
              <a:t>nich</a:t>
            </a:r>
            <a:r>
              <a:rPr lang="en-US" sz="2800" dirty="0"/>
              <a:t> </a:t>
            </a:r>
            <a:r>
              <a:rPr lang="en-US" sz="2800" err="1"/>
              <a:t>wiele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kern="1200" err="1">
                <a:latin typeface="+mj-lt"/>
                <a:ea typeface="+mj-ea"/>
                <a:cs typeface="+mj-cs"/>
              </a:rPr>
              <a:t>doświadczeń</a:t>
            </a:r>
            <a:r>
              <a:rPr lang="en-US" sz="2800" dirty="0"/>
              <a:t>,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err="1"/>
              <a:t>demostrował</a:t>
            </a:r>
            <a:r>
              <a:rPr lang="en-US" sz="2800" dirty="0"/>
              <a:t> </a:t>
            </a:r>
            <a:r>
              <a:rPr lang="en-US" sz="2800" err="1"/>
              <a:t>skonstruowane</a:t>
            </a:r>
            <a:r>
              <a:rPr lang="en-US" sz="2800" dirty="0"/>
              <a:t> </a:t>
            </a:r>
            <a:r>
              <a:rPr lang="en-US" sz="2800" err="1"/>
              <a:t>przez</a:t>
            </a:r>
            <a:r>
              <a:rPr lang="en-US" sz="2800" dirty="0"/>
              <a:t> </a:t>
            </a:r>
            <a:r>
              <a:rPr lang="en-US" sz="2800" err="1"/>
              <a:t>siebie</a:t>
            </a:r>
            <a:r>
              <a:rPr lang="en-US" sz="2800" dirty="0"/>
              <a:t> </a:t>
            </a:r>
            <a:r>
              <a:rPr lang="en-US" sz="2800" kern="1200" err="1">
                <a:latin typeface="+mj-lt"/>
                <a:ea typeface="+mj-ea"/>
                <a:cs typeface="+mj-cs"/>
              </a:rPr>
              <a:t>przyrządy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.</a:t>
            </a:r>
            <a:br>
              <a:rPr lang="en-US" sz="4800" dirty="0"/>
            </a:br>
            <a:br>
              <a:rPr lang="en-US" dirty="0"/>
            </a:br>
            <a:br>
              <a:rPr lang="en-US" dirty="0"/>
            </a:br>
            <a:r>
              <a:rPr lang="en-US" sz="2800" dirty="0">
                <a:ea typeface="+mj-lt"/>
                <a:cs typeface="+mj-lt"/>
              </a:rPr>
              <a:t>W </a:t>
            </a:r>
            <a:r>
              <a:rPr lang="en-US" sz="2800" err="1">
                <a:ea typeface="+mj-lt"/>
                <a:cs typeface="+mj-lt"/>
              </a:rPr>
              <a:t>uznaniu</a:t>
            </a:r>
            <a:r>
              <a:rPr lang="en-US" sz="2800" dirty="0">
                <a:ea typeface="+mj-lt"/>
                <a:cs typeface="+mj-lt"/>
              </a:rPr>
              <a:t> za </a:t>
            </a:r>
            <a:r>
              <a:rPr lang="en-US" sz="2800" err="1">
                <a:ea typeface="+mj-lt"/>
                <a:cs typeface="+mj-lt"/>
              </a:rPr>
              <a:t>wybitne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err="1">
                <a:ea typeface="+mj-lt"/>
                <a:cs typeface="+mj-lt"/>
              </a:rPr>
              <a:t>osiągnięcia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err="1">
                <a:ea typeface="+mj-lt"/>
                <a:cs typeface="+mj-lt"/>
              </a:rPr>
              <a:t>naukowe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err="1">
                <a:ea typeface="+mj-lt"/>
                <a:cs typeface="+mj-lt"/>
              </a:rPr>
              <a:t>został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b="1" err="1">
                <a:ea typeface="+mj-lt"/>
                <a:cs typeface="+mj-lt"/>
              </a:rPr>
              <a:t>członkiem</a:t>
            </a:r>
            <a:r>
              <a:rPr lang="en-US" sz="2800" b="1" dirty="0">
                <a:ea typeface="+mj-lt"/>
                <a:cs typeface="+mj-lt"/>
              </a:rPr>
              <a:t> </a:t>
            </a:r>
            <a:r>
              <a:rPr lang="en-US" sz="2800" b="1" err="1">
                <a:ea typeface="+mj-lt"/>
                <a:cs typeface="+mj-lt"/>
              </a:rPr>
              <a:t>elitarnego</a:t>
            </a:r>
            <a:r>
              <a:rPr lang="en-US" sz="2800" b="1" dirty="0">
                <a:ea typeface="+mj-lt"/>
                <a:cs typeface="+mj-lt"/>
              </a:rPr>
              <a:t> </a:t>
            </a:r>
            <a:r>
              <a:rPr lang="en-US" sz="2800" b="1" err="1">
                <a:ea typeface="+mj-lt"/>
                <a:cs typeface="+mj-lt"/>
              </a:rPr>
              <a:t>Królewskiego</a:t>
            </a:r>
            <a:r>
              <a:rPr lang="en-US" sz="2800" b="1" dirty="0">
                <a:ea typeface="+mj-lt"/>
                <a:cs typeface="+mj-lt"/>
              </a:rPr>
              <a:t> </a:t>
            </a:r>
            <a:r>
              <a:rPr lang="en-US" sz="2800" b="1" err="1">
                <a:ea typeface="+mj-lt"/>
                <a:cs typeface="+mj-lt"/>
              </a:rPr>
              <a:t>Towarzystwa</a:t>
            </a:r>
            <a:r>
              <a:rPr lang="en-US" sz="2800" b="1" dirty="0">
                <a:ea typeface="+mj-lt"/>
                <a:cs typeface="+mj-lt"/>
              </a:rPr>
              <a:t> Nauk w </a:t>
            </a:r>
            <a:r>
              <a:rPr lang="en-US" sz="2800" b="1" err="1">
                <a:ea typeface="+mj-lt"/>
                <a:cs typeface="+mj-lt"/>
              </a:rPr>
              <a:t>Londynie</a:t>
            </a:r>
            <a:r>
              <a:rPr lang="en-US" sz="2800" b="1" dirty="0">
                <a:ea typeface="+mj-lt"/>
                <a:cs typeface="+mj-lt"/>
              </a:rPr>
              <a:t>.</a:t>
            </a:r>
            <a:br>
              <a:rPr lang="en-US" sz="2800" b="1" dirty="0">
                <a:ea typeface="+mj-lt"/>
                <a:cs typeface="+mj-lt"/>
              </a:rPr>
            </a:br>
            <a:br>
              <a:rPr lang="en-US" sz="2800" b="1" dirty="0">
                <a:ea typeface="+mj-lt"/>
                <a:cs typeface="+mj-lt"/>
              </a:rPr>
            </a:br>
            <a:endParaRPr lang="en-US" sz="2800" b="1" kern="1200" dirty="0">
              <a:ea typeface="+mj-lt"/>
              <a:cs typeface="+mj-lt"/>
            </a:endParaRPr>
          </a:p>
        </p:txBody>
      </p:sp>
      <p:pic>
        <p:nvPicPr>
          <p:cNvPr id="4" name="Obraz 3" descr="Obraz zawierający krąg, tekst, wskaźnik, czarne i białe&#10;&#10;Opis wygenerowany automatycznie">
            <a:extLst>
              <a:ext uri="{FF2B5EF4-FFF2-40B4-BE49-F238E27FC236}">
                <a16:creationId xmlns:a16="http://schemas.microsoft.com/office/drawing/2014/main" id="{441F41B0-8248-EEF2-0BED-CF19A2B69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6" r="2214" b="-2"/>
          <a:stretch/>
        </p:blipFill>
        <p:spPr>
          <a:xfrm>
            <a:off x="410407" y="105832"/>
            <a:ext cx="4382533" cy="3550046"/>
          </a:xfrm>
          <a:prstGeom prst="rect">
            <a:avLst/>
          </a:prstGeom>
        </p:spPr>
      </p:pic>
      <p:pic>
        <p:nvPicPr>
          <p:cNvPr id="3" name="Obraz 2" descr="Royal Society of Arts – Wikipedia, wolna encyklopedia">
            <a:extLst>
              <a:ext uri="{FF2B5EF4-FFF2-40B4-BE49-F238E27FC236}">
                <a16:creationId xmlns:a16="http://schemas.microsoft.com/office/drawing/2014/main" id="{8161B480-4485-D4DE-CD80-76F11DEB5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77" r="-2" b="5815"/>
          <a:stretch/>
        </p:blipFill>
        <p:spPr>
          <a:xfrm>
            <a:off x="203110" y="3880509"/>
            <a:ext cx="4801943" cy="2797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710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90C5719-8B52-0C76-1094-AC13F20AE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5255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 err="1"/>
              <a:t>Zmarł</a:t>
            </a:r>
            <a:r>
              <a:rPr lang="en-US" sz="3100" b="1" dirty="0"/>
              <a:t> 16 </a:t>
            </a:r>
            <a:r>
              <a:rPr lang="en-US" sz="3100" b="1" err="1"/>
              <a:t>września</a:t>
            </a:r>
            <a:r>
              <a:rPr lang="en-US" sz="3100" b="1" dirty="0"/>
              <a:t> 1736 </a:t>
            </a:r>
            <a:r>
              <a:rPr lang="en-US" sz="3100" b="1" err="1"/>
              <a:t>roku</a:t>
            </a:r>
            <a:r>
              <a:rPr lang="en-US" sz="3100" dirty="0"/>
              <a:t> </a:t>
            </a:r>
            <a:br>
              <a:rPr lang="en-US" sz="3100" dirty="0"/>
            </a:br>
            <a:r>
              <a:rPr lang="en-US" sz="3100" dirty="0"/>
              <a:t>w </a:t>
            </a:r>
            <a:r>
              <a:rPr lang="en-US" sz="3100" err="1"/>
              <a:t>Hadze</a:t>
            </a:r>
            <a:r>
              <a:rPr lang="en-US" sz="3100" dirty="0"/>
              <a:t> w </a:t>
            </a:r>
            <a:r>
              <a:rPr lang="en-US" sz="3100" err="1"/>
              <a:t>wieku</a:t>
            </a:r>
            <a:r>
              <a:rPr lang="en-US" sz="3100" dirty="0"/>
              <a:t> 50 lat. </a:t>
            </a: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r>
              <a:rPr lang="en-US" sz="3100" err="1"/>
              <a:t>Jego</a:t>
            </a:r>
            <a:r>
              <a:rPr lang="en-US" sz="3100" dirty="0"/>
              <a:t> </a:t>
            </a:r>
            <a:r>
              <a:rPr lang="en-US" sz="3100" err="1"/>
              <a:t>choroba</a:t>
            </a:r>
            <a:r>
              <a:rPr lang="en-US" sz="3100" dirty="0"/>
              <a:t> </a:t>
            </a:r>
            <a:r>
              <a:rPr lang="en-US" sz="3100" err="1"/>
              <a:t>i</a:t>
            </a:r>
            <a:r>
              <a:rPr lang="en-US" sz="3100" dirty="0"/>
              <a:t> </a:t>
            </a:r>
            <a:r>
              <a:rPr lang="en-US" sz="3100" err="1"/>
              <a:t>śmierć</a:t>
            </a:r>
            <a:r>
              <a:rPr lang="en-US" sz="3100" dirty="0"/>
              <a:t> </a:t>
            </a:r>
            <a:r>
              <a:rPr lang="en-US" sz="3100" err="1"/>
              <a:t>mogły</a:t>
            </a:r>
            <a:r>
              <a:rPr lang="en-US" sz="3100" dirty="0"/>
              <a:t> </a:t>
            </a:r>
            <a:r>
              <a:rPr lang="en-US" sz="3100" err="1"/>
              <a:t>być</a:t>
            </a:r>
            <a:r>
              <a:rPr lang="en-US" sz="3100" dirty="0"/>
              <a:t> </a:t>
            </a:r>
            <a:r>
              <a:rPr lang="en-US" sz="3100" err="1"/>
              <a:t>skutkiem</a:t>
            </a:r>
            <a:r>
              <a:rPr lang="en-US" sz="3100" dirty="0"/>
              <a:t> </a:t>
            </a:r>
            <a:r>
              <a:rPr lang="en-US" sz="3100" b="1" err="1"/>
              <a:t>wieloletnich</a:t>
            </a:r>
            <a:r>
              <a:rPr lang="en-US" sz="3100" b="1" dirty="0"/>
              <a:t> </a:t>
            </a:r>
            <a:r>
              <a:rPr lang="en-US" sz="3100" b="1" err="1"/>
              <a:t>kontaktów</a:t>
            </a:r>
            <a:r>
              <a:rPr lang="en-US" sz="3100" b="1" dirty="0"/>
              <a:t> z </a:t>
            </a:r>
            <a:r>
              <a:rPr lang="en-US" sz="3100" b="1" err="1"/>
              <a:t>rtęcią</a:t>
            </a:r>
            <a:r>
              <a:rPr lang="en-US" sz="3100" dirty="0"/>
              <a:t> </a:t>
            </a:r>
            <a:r>
              <a:rPr lang="en-US" sz="3100" err="1"/>
              <a:t>i</a:t>
            </a:r>
            <a:r>
              <a:rPr lang="en-US" sz="3100" dirty="0"/>
              <a:t> </a:t>
            </a:r>
            <a:r>
              <a:rPr lang="en-US" sz="3100" err="1"/>
              <a:t>zatrucia</a:t>
            </a:r>
            <a:r>
              <a:rPr lang="en-US" sz="3100" dirty="0"/>
              <a:t> </a:t>
            </a:r>
            <a:r>
              <a:rPr lang="en-US" sz="3100" err="1"/>
              <a:t>przez</a:t>
            </a:r>
            <a:r>
              <a:rPr lang="en-US" sz="3100" dirty="0"/>
              <a:t> </a:t>
            </a:r>
            <a:r>
              <a:rPr lang="en-US" sz="3100" err="1"/>
              <a:t>nią</a:t>
            </a:r>
            <a:r>
              <a:rPr lang="en-US" sz="3100" dirty="0"/>
              <a:t> </a:t>
            </a:r>
            <a:r>
              <a:rPr lang="en-US" sz="3100" err="1"/>
              <a:t>organizmu</a:t>
            </a:r>
            <a:r>
              <a:rPr lang="en-US" sz="3100" dirty="0"/>
              <a:t>.</a:t>
            </a:r>
          </a:p>
        </p:txBody>
      </p:sp>
      <p:pic>
        <p:nvPicPr>
          <p:cNvPr id="5" name="Obraz 4" descr="ilustracja">
            <a:extLst>
              <a:ext uri="{FF2B5EF4-FFF2-40B4-BE49-F238E27FC236}">
                <a16:creationId xmlns:a16="http://schemas.microsoft.com/office/drawing/2014/main" id="{3A66A811-04E0-383E-0F77-287096169A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20" r="291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926204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362</Words>
  <Application>Microsoft Office PowerPoint</Application>
  <PresentationFormat>Panoramiczny</PresentationFormat>
  <Paragraphs>13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Avenir Next LT Pro</vt:lpstr>
      <vt:lpstr>Calibri</vt:lpstr>
      <vt:lpstr>Motyw pakietu Office</vt:lpstr>
      <vt:lpstr>Daniel Gabriel Fahrenheit</vt:lpstr>
      <vt:lpstr>Urodził się 24 maja 1686 roku  w Gdańsku, przy ul. Ogarnej 94 (obecnie 95)</vt:lpstr>
      <vt:lpstr>Daniel miał dziewięcioro rodzeństwa.  Niestety pięcioro zmarło w dzieciństwie.</vt:lpstr>
      <vt:lpstr>Ojciec Daniela był bogatym kupcem.  Był armatorem statku "Pozłacany chłopek". Mama pochodziła ze słynnego gdańskiego  rodu Schumannów.</vt:lpstr>
      <vt:lpstr>Do 12 roku życia uczył się prywatnie w domu.  Od 12 roku do 15 roku  uczył się w Szkole Mariackiej. </vt:lpstr>
      <vt:lpstr>Po ukończeniu szkoły miał rozpocząć studia w Gimnazjum Akademickim.   Niestety nagle umierają rodzice (prawdopodobnie zatruwają się grzybami).   Daniel zostaje wysłany  na naukę zawodu kupieckiego  do Amsterdamu.</vt:lpstr>
      <vt:lpstr>Każdą wolną chwilę wykorzystuje, aby uczyć się tego co go pasjonuje: obróbki szkła, szlifowania soczewek  i budowy przyrządów)</vt:lpstr>
      <vt:lpstr>Po ukończeniu nauk kupieckich poszedł za swoim naukowym powołaniem.  Wiele podróżował: m.in. do Niemiec, Anglii, Szwecji, Danii, Holandii, Polski.</vt:lpstr>
      <vt:lpstr>Nawiązał kontakty z uczonymi niemieckimi, szwedzkimi i duńskimi.  Poznawał technologie stosowane w hutach szkła, prowadził prace badawcze, budował różne przyrządy m.in.: hipsobarometry, areometry, heliostaty, termometry, barometry, wysokościomierze.</vt:lpstr>
      <vt:lpstr>Zasłynął tym, że jako pierwszy zastosował rtęć w termometrze, co pozwoliło mierzyć temperatury wyższe niż za pomocą termometru spirytusowego. Jego termometry były najdokładniejsze na świecie.  Za pomocą mieszaniny oziębiającej osiągnął rekordowo niską jak na owe czasy temperaturę  - 40ºC = - 40 F  jedyny punkt zrównujący obie skale  </vt:lpstr>
      <vt:lpstr>  W Amsterdamie prowadził   wykłady z fizyki i chemii  dla amatorów.  Wykonywał podczas nich wiele doświadczeń, demostrował skonstruowane przez siebie przyrządy.   W uznaniu za wybitne osiągnięcia naukowe został członkiem elitarnego Królewskiego Towarzystwa Nauk w Londynie.  </vt:lpstr>
      <vt:lpstr>Zmarł 16 września 1736 roku  w Hadze w wieku 50 lat.    Jego choroba i śmierć mogły być skutkiem wieloletnich kontaktów z rtęcią i zatrucia przez nią organizmu.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Joanna Mieszkowska</dc:creator>
  <cp:lastModifiedBy>Mateusz Mieszkowski</cp:lastModifiedBy>
  <cp:revision>385</cp:revision>
  <dcterms:created xsi:type="dcterms:W3CDTF">2024-05-08T08:53:19Z</dcterms:created>
  <dcterms:modified xsi:type="dcterms:W3CDTF">2025-05-15T19:14:57Z</dcterms:modified>
</cp:coreProperties>
</file>