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4"/>
  </p:notesMasterIdLst>
  <p:sldIdLst>
    <p:sldId id="438" r:id="rId2"/>
    <p:sldId id="555" r:id="rId3"/>
    <p:sldId id="531" r:id="rId4"/>
    <p:sldId id="532" r:id="rId5"/>
    <p:sldId id="512" r:id="rId6"/>
    <p:sldId id="541" r:id="rId7"/>
    <p:sldId id="549" r:id="rId8"/>
    <p:sldId id="524" r:id="rId9"/>
    <p:sldId id="278" r:id="rId10"/>
    <p:sldId id="525" r:id="rId11"/>
    <p:sldId id="513" r:id="rId12"/>
    <p:sldId id="514" r:id="rId13"/>
    <p:sldId id="460" r:id="rId14"/>
    <p:sldId id="539" r:id="rId15"/>
    <p:sldId id="1024" r:id="rId16"/>
    <p:sldId id="495" r:id="rId17"/>
    <p:sldId id="540" r:id="rId18"/>
    <p:sldId id="350" r:id="rId19"/>
    <p:sldId id="497" r:id="rId20"/>
    <p:sldId id="518" r:id="rId21"/>
    <p:sldId id="519" r:id="rId22"/>
    <p:sldId id="520" r:id="rId23"/>
    <p:sldId id="501" r:id="rId24"/>
    <p:sldId id="521" r:id="rId25"/>
    <p:sldId id="552" r:id="rId26"/>
    <p:sldId id="498" r:id="rId27"/>
    <p:sldId id="499" r:id="rId28"/>
    <p:sldId id="354" r:id="rId29"/>
    <p:sldId id="528" r:id="rId30"/>
    <p:sldId id="529" r:id="rId31"/>
    <p:sldId id="508" r:id="rId32"/>
    <p:sldId id="1001" r:id="rId33"/>
    <p:sldId id="523" r:id="rId34"/>
    <p:sldId id="505" r:id="rId35"/>
    <p:sldId id="356" r:id="rId36"/>
    <p:sldId id="311" r:id="rId37"/>
    <p:sldId id="308" r:id="rId38"/>
    <p:sldId id="309" r:id="rId39"/>
    <p:sldId id="307" r:id="rId40"/>
    <p:sldId id="1003" r:id="rId41"/>
    <p:sldId id="1004" r:id="rId42"/>
    <p:sldId id="435" r:id="rId43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FA2F"/>
    <a:srgbClr val="F2EC00"/>
    <a:srgbClr val="FCF600"/>
    <a:srgbClr val="8D9EDB"/>
    <a:srgbClr val="ED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90909" autoAdjust="0"/>
  </p:normalViewPr>
  <p:slideViewPr>
    <p:cSldViewPr>
      <p:cViewPr varScale="1">
        <p:scale>
          <a:sx n="87" d="100"/>
          <a:sy n="87" d="100"/>
        </p:scale>
        <p:origin x="137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0974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32.xml"/><Relationship Id="rId1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7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ED781-4B55-4960-BB1D-F36E80551206}" type="datetimeFigureOut">
              <a:rPr lang="pl-PL" smtClean="0"/>
              <a:pPr/>
              <a:t>14.05.2024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9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7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A693B-141E-48B7-9A1E-3F4864A4F6C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7090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2769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  <p:sp>
        <p:nvSpPr>
          <p:cNvPr id="199" name="Shape 199"/>
          <p:cNvSpPr txBox="1">
            <a:spLocks noGrp="1"/>
          </p:cNvSpPr>
          <p:nvPr>
            <p:ph type="sldNum" idx="12"/>
          </p:nvPr>
        </p:nvSpPr>
        <p:spPr>
          <a:xfrm>
            <a:off x="3850836" y="9647379"/>
            <a:ext cx="2945658" cy="2769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SzPct val="25000"/>
              <a:buNone/>
            </a:pPr>
            <a:r>
              <a:rPr lang="pl-PL"/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2769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  <p:sp>
        <p:nvSpPr>
          <p:cNvPr id="215" name="Shape 215"/>
          <p:cNvSpPr txBox="1">
            <a:spLocks noGrp="1"/>
          </p:cNvSpPr>
          <p:nvPr>
            <p:ph type="sldNum" idx="12"/>
          </p:nvPr>
        </p:nvSpPr>
        <p:spPr>
          <a:xfrm>
            <a:off x="3850836" y="9647379"/>
            <a:ext cx="2945658" cy="2769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SzPct val="25000"/>
              <a:buNone/>
            </a:pPr>
            <a:r>
              <a:rPr lang="pl-PL"/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576A9-B950-413A-8022-EF03AF5752D0}" type="slidenum">
              <a:rPr lang="pl-PL" smtClean="0"/>
              <a:pPr/>
              <a:t>12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A693B-141E-48B7-9A1E-3F4864A4F6C8}" type="slidenum">
              <a:rPr lang="pl-PL" smtClean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3680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2E15D41-F6E2-4264-9752-9E86F1407E89}" type="slidenum">
              <a:rPr lang="pl-PL"/>
              <a:pPr/>
              <a:t>33</a:t>
            </a:fld>
            <a:endParaRPr lang="pl-PL"/>
          </a:p>
        </p:txBody>
      </p:sp>
      <p:sp>
        <p:nvSpPr>
          <p:cNvPr id="22733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</p:spPr>
      </p:sp>
      <p:sp>
        <p:nvSpPr>
          <p:cNvPr id="22733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79768" y="4714547"/>
            <a:ext cx="5438140" cy="4468202"/>
          </a:xfrm>
          <a:noFill/>
          <a:ln/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8007424" cy="365125"/>
          </a:xfrm>
        </p:spPr>
        <p:txBody>
          <a:bodyPr/>
          <a:lstStyle/>
          <a:p>
            <a:endParaRPr lang="pl-PL" dirty="0">
              <a:solidFill>
                <a:srgbClr val="5A4338"/>
              </a:solidFill>
              <a:latin typeface="Arial" pitchFamily="34" charset="0"/>
            </a:endParaRPr>
          </a:p>
          <a:p>
            <a:r>
              <a:rPr lang="pl-PL" dirty="0">
                <a:solidFill>
                  <a:srgbClr val="5A4338"/>
                </a:solidFill>
                <a:latin typeface="Arial" pitchFamily="34" charset="0"/>
              </a:rPr>
              <a:t>Okręgowa Komisja Egzaminacyjna w Gdańsku, tel. (058) 320 55 92, e-mail: komisja@oke.gda.pl</a:t>
            </a:r>
          </a:p>
          <a:p>
            <a:endParaRPr lang="pl-PL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2F610FC-2A23-418C-96EB-AF7BC5C51D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3568" y="6356350"/>
            <a:ext cx="7416824" cy="365125"/>
          </a:xfrm>
        </p:spPr>
        <p:txBody>
          <a:bodyPr/>
          <a:lstStyle/>
          <a:p>
            <a:r>
              <a:rPr lang="pl-PL" dirty="0"/>
              <a:t> Okręgowa Komisja Egzaminacyjna w Gdańsku, tel. (058) 320 55 92, e-mail: komisja@oke.gda.pl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1976" y="6356350"/>
            <a:ext cx="7864440" cy="365125"/>
          </a:xfrm>
        </p:spPr>
        <p:txBody>
          <a:bodyPr/>
          <a:lstStyle/>
          <a:p>
            <a:r>
              <a:rPr lang="pl-PL" dirty="0"/>
              <a:t> Okręgowa Komisja Egzaminacyjna w Gdańsku, tel. (058) 320 55 92, e-mail: komisja@oke.gda.pl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D0D68-C5F9-468F-8715-09952F42BBB0}" type="datetime1">
              <a:rPr lang="pl-PL" smtClean="0"/>
              <a:pPr/>
              <a:t>14.05.2024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 Okręgowa Komisja Egzaminacyjna w Gdańsku, tel. (058) 320 55 92, e-mail: komisja@oke.gda.pl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B9A91-2C35-47C5-A04A-09402461639F}" type="datetime1">
              <a:rPr lang="pl-PL" smtClean="0"/>
              <a:pPr/>
              <a:t>14.05.2024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 Okręgowa Komisja Egzaminacyjna w Gdańsku, tel. (058) 320 55 92, e-mail: komisja@oke.gda.pl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39552" y="6381328"/>
            <a:ext cx="7632848" cy="365125"/>
          </a:xfrm>
        </p:spPr>
        <p:txBody>
          <a:bodyPr/>
          <a:lstStyle/>
          <a:p>
            <a:r>
              <a:rPr lang="pl-PL" dirty="0"/>
              <a:t> Okręgowa Komisja Egzaminacyjna w Gdańsku, tel. (058) 320 55 92, e-mail: komisja@oke.gda.pl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AB501-7142-4552-AF7B-66A0C55B4DD2}" type="datetime1">
              <a:rPr lang="pl-PL" smtClean="0"/>
              <a:pPr/>
              <a:t>14.05.2024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 Okręgowa Komisja Egzaminacyjna w Gdańsku, tel. (058) 320 55 92, e-mail: komisja@oke.gda.pl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8FF4-D1E7-4B21-9FFE-955B9AA95B95}" type="datetime1">
              <a:rPr lang="pl-PL" smtClean="0"/>
              <a:pPr/>
              <a:t>14.05.2024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 Okręgowa Komisja Egzaminacyjna w Gdańsku, tel. (058) 320 55 92, e-mail: komisja@oke.gda.pl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9A90-A565-4147-B9CC-BB732E27AAB6}" type="datetime1">
              <a:rPr lang="pl-PL" smtClean="0"/>
              <a:pPr/>
              <a:t>14.05.2024</a:t>
            </a:fld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 Okręgowa Komisja Egzaminacyjna w Gdańsku, tel. (058) 320 55 92, e-mail: komisja@oke.gda.pl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E4168-6163-4EB1-9FBC-1B51ACAFF149}" type="datetime1">
              <a:rPr lang="pl-PL" smtClean="0"/>
              <a:pPr/>
              <a:t>14.05.2024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 Okręgowa Komisja Egzaminacyjna w Gdańsku, tel. (058) 320 55 92, e-mail: komisja@oke.gda.pl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F0850-143A-4E74-BA55-646CF106EC68}" type="datetime1">
              <a:rPr lang="pl-PL" smtClean="0"/>
              <a:pPr/>
              <a:t>14.05.2024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 Okręgowa Komisja Egzaminacyjna w Gdańsku, tel. (058) 320 55 92, e-mail: komisja@oke.gda.pl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AndObj" type="txAndObj">
  <p:cSld name="txAndObj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307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31775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•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1778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Char char="•"/>
              <a:defRPr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14605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1524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15875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15875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15875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15875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15875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1" name="Shape 18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307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31775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Arial"/>
              <a:buChar char="•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1778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Char char="•"/>
              <a:defRPr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14605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1524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15875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15875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15875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15875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15875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defRPr sz="12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defRPr sz="12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4" name="Shape 184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defRPr sz="12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2615129-FC42-4365-A441-4F992898F45C}" type="datetime1">
              <a:rPr lang="pl-PL" smtClean="0"/>
              <a:pPr/>
              <a:t>14.05.2024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pl-PL"/>
              <a:t> Okręgowa Komisja Egzaminacyjna w Gdańsku, tel. (058) 320 55 92, e-mail: komisja@oke.gda.pl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2F610FC-2A23-418C-96EB-AF7BC5C51D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 spd="slow">
    <p:wipe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nabor-pomorze.edu.com.pl/kandydat/app/access_locked.html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1</a:t>
            </a:fld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755576" y="404664"/>
            <a:ext cx="7696200" cy="1080120"/>
          </a:xfrm>
        </p:spPr>
        <p:txBody>
          <a:bodyPr/>
          <a:lstStyle/>
          <a:p>
            <a:pPr>
              <a:defRPr/>
            </a:pPr>
            <a:br>
              <a:rPr lang="pl-PL" sz="24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pl-PL" sz="24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pl-PL" sz="800" dirty="0">
              <a:solidFill>
                <a:srgbClr val="66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7C83A1"/>
              </a:clrFrom>
              <a:clrTo>
                <a:srgbClr val="7C83A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567124"/>
            <a:ext cx="880533" cy="64807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pole tekstowe 4"/>
          <p:cNvSpPr txBox="1"/>
          <p:nvPr/>
        </p:nvSpPr>
        <p:spPr>
          <a:xfrm>
            <a:off x="395536" y="3068960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pl-PL" sz="28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Podstawowe Informacje </a:t>
            </a:r>
            <a:br>
              <a:rPr lang="pl-PL" sz="28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pl-PL" sz="28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dla zdających</a:t>
            </a:r>
            <a:br>
              <a:rPr lang="pl-PL" sz="28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pl-PL" sz="28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egzamin Ósmoklasisty w 2024 roku</a:t>
            </a:r>
          </a:p>
        </p:txBody>
      </p:sp>
    </p:spTree>
    <p:extLst>
      <p:ext uri="{BB962C8B-B14F-4D97-AF65-F5344CB8AC3E}">
        <p14:creationId xmlns:p14="http://schemas.microsoft.com/office/powerpoint/2010/main" val="61590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2</a:t>
            </a:fld>
            <a:endParaRPr lang="pl-PL"/>
          </a:p>
        </p:txBody>
      </p:sp>
      <p:graphicFrame>
        <p:nvGraphicFramePr>
          <p:cNvPr id="9" name="Group 10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0280260"/>
              </p:ext>
            </p:extLst>
          </p:nvPr>
        </p:nvGraphicFramePr>
        <p:xfrm>
          <a:off x="265112" y="1581769"/>
          <a:ext cx="8613775" cy="4990562"/>
        </p:xfrm>
        <a:graphic>
          <a:graphicData uri="http://schemas.openxmlformats.org/drawingml/2006/table">
            <a:tbl>
              <a:tblPr/>
              <a:tblGrid>
                <a:gridCol w="1498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86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7414">
                <a:tc rowSpan="2"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Data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Przedmiot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Godzina rozpoczęcia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Czas trwania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565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regulaminowy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wydłużony dla uprawnionych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4193"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14 maja</a:t>
                      </a:r>
                      <a:b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wtorek</a:t>
                      </a:r>
                    </a:p>
                  </a:txBody>
                  <a:tcPr marL="121920" marR="121920" marT="45699" marB="456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język polski</a:t>
                      </a:r>
                    </a:p>
                  </a:txBody>
                  <a:tcPr marT="45699" marB="45699" anchor="ctr" horzOverflow="overflow">
                    <a:lnL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9.00</a:t>
                      </a:r>
                    </a:p>
                  </a:txBody>
                  <a:tcPr marT="45699" marB="45699" anchor="ctr" horzOverflow="overflow">
                    <a:lnL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120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min</a:t>
                      </a:r>
                    </a:p>
                  </a:txBody>
                  <a:tcPr marT="45699" marB="45699" anchor="ctr" horzOverflow="overflow">
                    <a:lnL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180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min</a:t>
                      </a:r>
                    </a:p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210 min U</a:t>
                      </a:r>
                    </a:p>
                  </a:txBody>
                  <a:tcPr marT="45699" marB="45699" anchor="ctr" horzOverflow="overflow">
                    <a:lnL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0174"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15 maja</a:t>
                      </a:r>
                    </a:p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środa</a:t>
                      </a:r>
                    </a:p>
                  </a:txBody>
                  <a:tcPr marL="121920" marR="121920" marT="45699" marB="456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matematyka</a:t>
                      </a:r>
                    </a:p>
                  </a:txBody>
                  <a:tcPr marT="45699" marB="45699" anchor="ctr" horzOverflow="overflow">
                    <a:lnL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9.00</a:t>
                      </a:r>
                    </a:p>
                  </a:txBody>
                  <a:tcPr marT="45699" marB="45699" anchor="ctr" horzOverflow="overflow">
                    <a:lnL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7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min</a:t>
                      </a:r>
                    </a:p>
                  </a:txBody>
                  <a:tcPr marT="45699" marB="45699" anchor="ctr" horzOverflow="overflow">
                    <a:lnL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7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150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min</a:t>
                      </a:r>
                    </a:p>
                  </a:txBody>
                  <a:tcPr marT="45699" marB="45699" anchor="ctr" horzOverflow="overflow">
                    <a:lnL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43131"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16 maja</a:t>
                      </a:r>
                    </a:p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czwartek</a:t>
                      </a:r>
                    </a:p>
                  </a:txBody>
                  <a:tcPr marL="121920" marR="121920" marT="45699" marB="456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język obcy nowożytny</a:t>
                      </a:r>
                    </a:p>
                  </a:txBody>
                  <a:tcPr marT="45699" marB="45699" anchor="ctr" horzOverflow="overflow">
                    <a:lnL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9.00</a:t>
                      </a:r>
                    </a:p>
                  </a:txBody>
                  <a:tcPr marT="45699" marB="45699" anchor="ctr" horzOverflow="overflow">
                    <a:lnL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min</a:t>
                      </a:r>
                    </a:p>
                  </a:txBody>
                  <a:tcPr marT="45699" marB="45699" anchor="ctr" horzOverflow="overflow">
                    <a:lnL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-138731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E5FCA"/>
                        </a:buClr>
                        <a:buSzTx/>
                        <a:buFont typeface="Wingdings 3" pitchFamily="18" charset="2"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135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min</a:t>
                      </a:r>
                    </a:p>
                  </a:txBody>
                  <a:tcPr marT="45699" marB="45699" anchor="ctr" horzOverflow="overflow">
                    <a:lnL w="31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Prostokąt 10"/>
          <p:cNvSpPr/>
          <p:nvPr/>
        </p:nvSpPr>
        <p:spPr>
          <a:xfrm>
            <a:off x="350838" y="260648"/>
            <a:ext cx="83976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cap="all" dirty="0">
                <a:solidFill>
                  <a:srgbClr val="C00000"/>
                </a:solidFill>
                <a:latin typeface="Book Antiqua" panose="02040602050305030304" pitchFamily="18" charset="0"/>
                <a:ea typeface="+mj-ea"/>
                <a:cs typeface="+mj-cs"/>
              </a:rPr>
              <a:t>Harmonogram  egzaminu ósmoklasisty w 2024 r</a:t>
            </a:r>
          </a:p>
        </p:txBody>
      </p:sp>
    </p:spTree>
    <p:extLst>
      <p:ext uri="{BB962C8B-B14F-4D97-AF65-F5344CB8AC3E}">
        <p14:creationId xmlns:p14="http://schemas.microsoft.com/office/powerpoint/2010/main" val="29513191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6068" y="404664"/>
            <a:ext cx="8260672" cy="1440160"/>
          </a:xfrm>
        </p:spPr>
        <p:txBody>
          <a:bodyPr>
            <a:normAutofit fontScale="90000"/>
          </a:bodyPr>
          <a:lstStyle/>
          <a:p>
            <a:pPr lvl="0"/>
            <a:r>
              <a:rPr lang="pl-PL" sz="3600" b="1" cap="none" dirty="0">
                <a:solidFill>
                  <a:srgbClr val="C00000"/>
                </a:solidFill>
                <a:latin typeface="Book Antiqua" panose="02040602050305030304" pitchFamily="18" charset="0"/>
                <a:ea typeface="Times New Roman"/>
                <a:cs typeface="Times New Roman"/>
                <a:sym typeface="Times New Roman"/>
              </a:rPr>
              <a:t>DODATKOWY TERMIN</a:t>
            </a:r>
            <a:br>
              <a:rPr lang="pl-PL" sz="3600" b="1" cap="none" dirty="0">
                <a:solidFill>
                  <a:srgbClr val="C00000"/>
                </a:solidFill>
                <a:latin typeface="Book Antiqua" panose="02040602050305030304" pitchFamily="18" charset="0"/>
                <a:ea typeface="Times New Roman"/>
                <a:cs typeface="Times New Roman"/>
                <a:sym typeface="Times New Roman"/>
              </a:rPr>
            </a:br>
            <a:r>
              <a:rPr lang="pl-PL" sz="3600" b="1" cap="none" dirty="0">
                <a:solidFill>
                  <a:srgbClr val="C00000"/>
                </a:solidFill>
                <a:latin typeface="Book Antiqua" panose="02040602050305030304" pitchFamily="18" charset="0"/>
                <a:ea typeface="Times New Roman"/>
                <a:cs typeface="Times New Roman"/>
                <a:sym typeface="Times New Roman"/>
              </a:rPr>
              <a:t> EGZAMINU ÓSMOKLASISTY</a:t>
            </a:r>
            <a:br>
              <a:rPr lang="pl-PL" b="1" cap="none" dirty="0">
                <a:solidFill>
                  <a:srgbClr val="92D050"/>
                </a:solidFill>
                <a:ea typeface="Times New Roman"/>
                <a:cs typeface="Times New Roman"/>
                <a:sym typeface="Times New Roman"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08512"/>
          </a:xfrm>
        </p:spPr>
        <p:txBody>
          <a:bodyPr>
            <a:noAutofit/>
          </a:bodyPr>
          <a:lstStyle/>
          <a:p>
            <a:pPr lvl="0" indent="-342900" algn="ctr">
              <a:lnSpc>
                <a:spcPct val="150000"/>
              </a:lnSpc>
              <a:spcBef>
                <a:spcPts val="320"/>
              </a:spcBef>
              <a:buClr>
                <a:schemeClr val="hlink"/>
              </a:buClr>
              <a:buSzPct val="90000"/>
              <a:buNone/>
            </a:pPr>
            <a:r>
              <a:rPr lang="pl-PL" b="1" dirty="0">
                <a:solidFill>
                  <a:schemeClr val="tx1"/>
                </a:solidFill>
                <a:ea typeface="Arial"/>
                <a:cs typeface="Arial"/>
                <a:sym typeface="Arial"/>
              </a:rPr>
              <a:t> język polski</a:t>
            </a:r>
          </a:p>
          <a:p>
            <a:pPr lvl="0" indent="-342900" algn="ctr">
              <a:lnSpc>
                <a:spcPct val="150000"/>
              </a:lnSpc>
              <a:spcBef>
                <a:spcPts val="320"/>
              </a:spcBef>
              <a:buSzPct val="25000"/>
              <a:buNone/>
            </a:pPr>
            <a:r>
              <a:rPr lang="pl-PL" b="1" dirty="0">
                <a:solidFill>
                  <a:srgbClr val="006600"/>
                </a:solidFill>
                <a:ea typeface="Arial"/>
                <a:cs typeface="Arial"/>
                <a:sym typeface="Arial"/>
              </a:rPr>
              <a:t>10 czerwca 2024 r. </a:t>
            </a:r>
            <a:r>
              <a:rPr lang="pl-PL" b="1" dirty="0">
                <a:solidFill>
                  <a:srgbClr val="006600"/>
                </a:solidFill>
              </a:rPr>
              <a:t>(poniedziałek) </a:t>
            </a:r>
            <a:r>
              <a:rPr lang="pl-PL" dirty="0">
                <a:solidFill>
                  <a:schemeClr val="tx1"/>
                </a:solidFill>
                <a:ea typeface="Arial"/>
                <a:cs typeface="Arial"/>
                <a:sym typeface="Arial"/>
              </a:rPr>
              <a:t>godz. 9:00</a:t>
            </a:r>
            <a:endParaRPr lang="pl-PL" dirty="0"/>
          </a:p>
          <a:p>
            <a:pPr lvl="0" indent="-342900" algn="ctr">
              <a:lnSpc>
                <a:spcPct val="150000"/>
              </a:lnSpc>
              <a:spcBef>
                <a:spcPts val="320"/>
              </a:spcBef>
              <a:buClr>
                <a:schemeClr val="hlink"/>
              </a:buClr>
              <a:buSzPct val="25000"/>
              <a:buNone/>
            </a:pPr>
            <a:endParaRPr lang="pl-PL" sz="500" b="1" dirty="0">
              <a:solidFill>
                <a:schemeClr val="tx1"/>
              </a:solidFill>
              <a:ea typeface="Arial"/>
              <a:cs typeface="Arial"/>
              <a:sym typeface="Arial"/>
            </a:endParaRPr>
          </a:p>
          <a:p>
            <a:pPr lvl="0" indent="-342900" algn="ctr">
              <a:lnSpc>
                <a:spcPct val="150000"/>
              </a:lnSpc>
              <a:spcBef>
                <a:spcPts val="320"/>
              </a:spcBef>
              <a:buClr>
                <a:schemeClr val="hlink"/>
              </a:buClr>
              <a:buSzPct val="25000"/>
              <a:buNone/>
            </a:pPr>
            <a:r>
              <a:rPr lang="pl-PL" b="1" dirty="0">
                <a:solidFill>
                  <a:schemeClr val="tx1"/>
                </a:solidFill>
                <a:ea typeface="Arial"/>
                <a:cs typeface="Arial"/>
                <a:sym typeface="Arial"/>
              </a:rPr>
              <a:t>matematyka</a:t>
            </a:r>
            <a:endParaRPr lang="pl-PL" b="1" dirty="0">
              <a:solidFill>
                <a:schemeClr val="lt1"/>
              </a:solidFill>
              <a:ea typeface="Arial"/>
              <a:cs typeface="Arial"/>
              <a:sym typeface="Arial"/>
            </a:endParaRPr>
          </a:p>
          <a:p>
            <a:pPr lvl="0" indent="-342900" algn="ctr">
              <a:lnSpc>
                <a:spcPct val="150000"/>
              </a:lnSpc>
              <a:spcBef>
                <a:spcPts val="320"/>
              </a:spcBef>
              <a:buSzPct val="25000"/>
              <a:buNone/>
            </a:pPr>
            <a:r>
              <a:rPr lang="pl-PL" b="1" dirty="0">
                <a:solidFill>
                  <a:srgbClr val="006600"/>
                </a:solidFill>
                <a:ea typeface="Arial"/>
                <a:cs typeface="Arial"/>
                <a:sym typeface="Arial"/>
              </a:rPr>
              <a:t>11 czerwca 2024 r. </a:t>
            </a:r>
            <a:r>
              <a:rPr lang="pl-PL" b="1" dirty="0">
                <a:solidFill>
                  <a:srgbClr val="006600"/>
                </a:solidFill>
              </a:rPr>
              <a:t>(</a:t>
            </a:r>
            <a:r>
              <a:rPr lang="pl-PL" b="1" dirty="0">
                <a:solidFill>
                  <a:srgbClr val="006600"/>
                </a:solidFill>
                <a:ea typeface="Arial"/>
                <a:cs typeface="Arial"/>
                <a:sym typeface="Arial"/>
              </a:rPr>
              <a:t>wtorek) </a:t>
            </a:r>
            <a:r>
              <a:rPr lang="pl-PL" dirty="0">
                <a:solidFill>
                  <a:schemeClr val="tx1"/>
                </a:solidFill>
                <a:ea typeface="Arial"/>
                <a:cs typeface="Arial" pitchFamily="34" charset="0"/>
                <a:sym typeface="Arial"/>
              </a:rPr>
              <a:t>godz. 9:00</a:t>
            </a:r>
          </a:p>
          <a:p>
            <a:pPr lvl="0" indent="-342900" algn="ctr">
              <a:lnSpc>
                <a:spcPct val="150000"/>
              </a:lnSpc>
              <a:spcBef>
                <a:spcPts val="320"/>
              </a:spcBef>
              <a:buSzPct val="25000"/>
              <a:buNone/>
            </a:pPr>
            <a:endParaRPr lang="pl-PL" sz="500" dirty="0">
              <a:cs typeface="Arial" pitchFamily="34" charset="0"/>
            </a:endParaRPr>
          </a:p>
          <a:p>
            <a:pPr lvl="0" indent="-342900" algn="ctr">
              <a:lnSpc>
                <a:spcPct val="150000"/>
              </a:lnSpc>
              <a:spcBef>
                <a:spcPts val="320"/>
              </a:spcBef>
              <a:buClr>
                <a:schemeClr val="hlink"/>
              </a:buClr>
              <a:buSzPct val="25000"/>
              <a:buNone/>
            </a:pPr>
            <a:r>
              <a:rPr lang="pl-PL" b="1" dirty="0">
                <a:solidFill>
                  <a:schemeClr val="tx1"/>
                </a:solidFill>
                <a:ea typeface="Arial"/>
                <a:cs typeface="Arial"/>
                <a:sym typeface="Arial"/>
              </a:rPr>
              <a:t>język angielski   </a:t>
            </a:r>
          </a:p>
          <a:p>
            <a:pPr lvl="0" indent="-342900" algn="ctr">
              <a:lnSpc>
                <a:spcPct val="150000"/>
              </a:lnSpc>
              <a:spcBef>
                <a:spcPts val="320"/>
              </a:spcBef>
              <a:buClr>
                <a:schemeClr val="hlink"/>
              </a:buClr>
              <a:buSzPct val="25000"/>
              <a:buNone/>
            </a:pPr>
            <a:r>
              <a:rPr lang="pl-PL" b="1" dirty="0">
                <a:solidFill>
                  <a:srgbClr val="006600"/>
                </a:solidFill>
                <a:ea typeface="Arial"/>
                <a:cs typeface="Arial"/>
                <a:sym typeface="Arial"/>
              </a:rPr>
              <a:t>12 czerwca 2024 r. (środa) </a:t>
            </a:r>
            <a:r>
              <a:rPr lang="pl-PL" dirty="0">
                <a:solidFill>
                  <a:schemeClr val="tx1"/>
                </a:solidFill>
                <a:ea typeface="Arial"/>
                <a:cs typeface="Arial"/>
                <a:sym typeface="Arial"/>
              </a:rPr>
              <a:t>godz. 9:00</a:t>
            </a: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772816"/>
            <a:ext cx="8568952" cy="482453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l-PL" sz="2600" dirty="0"/>
              <a:t>z przyczyn losowych lub zdrowotnych nie przystąpił</a:t>
            </a:r>
            <a:br>
              <a:rPr lang="pl-PL" sz="2600" dirty="0"/>
            </a:br>
            <a:r>
              <a:rPr lang="pl-PL" sz="2600" dirty="0"/>
              <a:t>do egzaminu ósmoklasisty z danego przedmiotu </a:t>
            </a:r>
            <a:br>
              <a:rPr lang="pl-PL" sz="2600" dirty="0"/>
            </a:br>
            <a:r>
              <a:rPr lang="pl-PL" sz="2600" dirty="0"/>
              <a:t>lub przedmiotów w terminie głównym </a:t>
            </a:r>
            <a:r>
              <a:rPr lang="pl-PL" sz="2600" b="1" dirty="0"/>
              <a:t>albo</a:t>
            </a:r>
          </a:p>
          <a:p>
            <a:pPr algn="just"/>
            <a:r>
              <a:rPr lang="pl-PL" sz="2600" dirty="0"/>
              <a:t>przerwał lub któremu przerwano i unieważniono egzamin ósmoklasisty z danego przedmiotu lub przedmiotów w terminie głównym</a:t>
            </a:r>
            <a:br>
              <a:rPr lang="pl-PL" sz="2600" dirty="0"/>
            </a:br>
            <a:r>
              <a:rPr lang="pl-PL" sz="2600" dirty="0"/>
              <a:t>(również z przyczyn losowych lub zdrowotnych).</a:t>
            </a:r>
          </a:p>
          <a:p>
            <a:pPr marL="0" indent="0" algn="just">
              <a:buNone/>
            </a:pPr>
            <a:r>
              <a:rPr lang="pl-PL" sz="2600" dirty="0"/>
              <a:t>Do egzaminu ósmoklasisty w terminie dodatkowym przystępuje również uczeń, któremu dyrektor OKE lub dyrektor CKE unieważnił egzamin z danego przedmiotu lub przedmiotów.</a:t>
            </a:r>
          </a:p>
          <a:p>
            <a:pPr marL="0" indent="0" algn="just">
              <a:buNone/>
            </a:pPr>
            <a:r>
              <a:rPr lang="pl-PL" sz="2600" b="1" i="1" dirty="0"/>
              <a:t>Do egzaminu ósmoklasisty w terminie dodatkowym </a:t>
            </a:r>
            <a:br>
              <a:rPr lang="pl-PL" sz="2600" b="1" i="1" dirty="0"/>
            </a:br>
            <a:r>
              <a:rPr lang="pl-PL" sz="2600" b="1" i="1" dirty="0"/>
              <a:t>zdający przystępuje w szkole, której jest uczniem.</a:t>
            </a:r>
          </a:p>
        </p:txBody>
      </p:sp>
      <p:sp>
        <p:nvSpPr>
          <p:cNvPr id="6" name="Symbol zastępczy numeru slajdu 4"/>
          <p:cNvSpPr>
            <a:spLocks noGrp="1"/>
          </p:cNvSpPr>
          <p:nvPr>
            <p:ph type="title"/>
          </p:nvPr>
        </p:nvSpPr>
        <p:spPr>
          <a:xfrm>
            <a:off x="441664" y="404664"/>
            <a:ext cx="8260672" cy="1039427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DO EGZAMINU W TERMINIE DODATKOWYM PRZYSTĘPUJE UCZEŃ, KTÓRY:</a:t>
            </a: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323528" y="425695"/>
            <a:ext cx="8363272" cy="95406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spAutoFit/>
          </a:bodyPr>
          <a:lstStyle/>
          <a:p>
            <a:pPr>
              <a:buSzPct val="25000"/>
            </a:pPr>
            <a:r>
              <a:rPr lang="pl-PL" sz="2800" b="1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PRZYSTĄPIENIE DO EGZAMINU </a:t>
            </a:r>
            <a:br>
              <a:rPr lang="pl-PL" sz="2800" b="1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pl-PL" sz="2800" b="1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JEST WARUNKIEM UKOŃCZENIA SZKOŁY</a:t>
            </a:r>
            <a:endParaRPr lang="pl-PL" b="1" i="0" u="none" strike="noStrike" cap="none" baseline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sym typeface="Arial"/>
            </a:endParaRPr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350414" y="1441318"/>
            <a:ext cx="8501121" cy="518637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lvl="0" indent="-342900" algn="just">
              <a:lnSpc>
                <a:spcPct val="150000"/>
              </a:lnSpc>
              <a:spcBef>
                <a:spcPts val="720"/>
              </a:spcBef>
              <a:buSzPct val="90277"/>
            </a:pPr>
            <a:r>
              <a:rPr lang="pl-PL" sz="2400" b="0" i="0" u="none" strike="noStrike" cap="none" baseline="0" dirty="0">
                <a:solidFill>
                  <a:schemeClr val="tx1"/>
                </a:solidFill>
                <a:latin typeface="+mn-lt"/>
                <a:sym typeface="Arial"/>
              </a:rPr>
              <a:t>Egzamin ósmoklasisty obejmuje wiadomości                   i umiejętności zawarte w wymaganiach określonych           w podstawie programowej kształcenia ogólnego                w odniesieniu do wybranych przedmiotów nauczanych </a:t>
            </a:r>
            <a:r>
              <a:rPr lang="pl-PL" sz="2400" b="0" i="0" u="sng" strike="noStrike" cap="none" baseline="0" dirty="0">
                <a:solidFill>
                  <a:schemeClr val="tx1"/>
                </a:solidFill>
                <a:latin typeface="+mn-lt"/>
                <a:sym typeface="Arial"/>
              </a:rPr>
              <a:t>w drugim  etapie edukacyjnym.</a:t>
            </a:r>
            <a:endParaRPr lang="pl-PL" sz="2400" b="0" i="0" u="none" strike="noStrike" cap="none" baseline="0" dirty="0">
              <a:solidFill>
                <a:schemeClr val="tx1"/>
              </a:solidFill>
              <a:latin typeface="+mn-lt"/>
              <a:sym typeface="Arial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720"/>
              </a:spcBef>
              <a:spcAft>
                <a:spcPts val="0"/>
              </a:spcAft>
              <a:buClr>
                <a:srgbClr val="0070C0"/>
              </a:buClr>
              <a:buSzPct val="90277"/>
              <a:buFont typeface="Arial"/>
              <a:buChar char="•"/>
            </a:pPr>
            <a:r>
              <a:rPr lang="pl-PL" sz="2400" b="0" i="0" u="none" strike="noStrike" cap="none" baseline="0" dirty="0">
                <a:solidFill>
                  <a:schemeClr val="tx1"/>
                </a:solidFill>
                <a:latin typeface="+mn-lt"/>
                <a:sym typeface="Arial"/>
              </a:rPr>
              <a:t>Egzamin ma formę pisemną.</a:t>
            </a:r>
          </a:p>
          <a:p>
            <a:pPr lvl="0" indent="-342900" algn="just">
              <a:lnSpc>
                <a:spcPct val="150000"/>
              </a:lnSpc>
              <a:spcBef>
                <a:spcPts val="720"/>
              </a:spcBef>
              <a:buSzPct val="90277"/>
            </a:pPr>
            <a:r>
              <a:rPr lang="pl-PL" sz="2400" dirty="0">
                <a:solidFill>
                  <a:schemeClr val="tx1"/>
                </a:solidFill>
                <a:latin typeface="+mn-lt"/>
              </a:rPr>
              <a:t>Nie określa się minimalnego wyniku, jaki zdający powinien uzyskać, toteż egzaminu </a:t>
            </a:r>
            <a:br>
              <a:rPr lang="pl-PL" sz="2400" dirty="0">
                <a:solidFill>
                  <a:schemeClr val="tx1"/>
                </a:solidFill>
                <a:latin typeface="+mn-lt"/>
              </a:rPr>
            </a:br>
            <a:r>
              <a:rPr lang="pl-PL" sz="2400" b="1" dirty="0">
                <a:solidFill>
                  <a:schemeClr val="tx1"/>
                </a:solidFill>
                <a:latin typeface="+mn-lt"/>
              </a:rPr>
              <a:t>nie można nie zdać.</a:t>
            </a:r>
            <a:r>
              <a:rPr lang="pl-PL" sz="2400" b="1" i="0" u="none" strike="noStrike" cap="none" baseline="0" dirty="0">
                <a:solidFill>
                  <a:srgbClr val="FFFF00"/>
                </a:solidFill>
                <a:latin typeface="+mn-lt"/>
                <a:sym typeface="Arial"/>
              </a:rPr>
              <a:t>   </a:t>
            </a:r>
            <a:endParaRPr lang="pl-PL" sz="2400" b="1" i="0" u="none" strike="noStrike" cap="none" baseline="0" dirty="0">
              <a:solidFill>
                <a:schemeClr val="lt1"/>
              </a:solidFill>
              <a:latin typeface="+mn-lt"/>
              <a:sym typeface="Arial"/>
            </a:endParaRPr>
          </a:p>
        </p:txBody>
      </p: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786887-99A7-4AC8-9CC6-CA4C5380D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932396"/>
          </a:xfrm>
        </p:spPr>
        <p:txBody>
          <a:bodyPr>
            <a:noAutofit/>
          </a:bodyPr>
          <a:lstStyle/>
          <a:p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WYTYCZNE DOTYCZĄCE PRZEPROWADZENIA EGZAMINU</a:t>
            </a:r>
            <a:endParaRPr lang="pl-PL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4D64565D-E6BC-485E-B3C0-021112075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5040560"/>
          </a:xfrm>
        </p:spPr>
        <p:txBody>
          <a:bodyPr>
            <a:normAutofit/>
          </a:bodyPr>
          <a:lstStyle/>
          <a:p>
            <a:pPr algn="just"/>
            <a:r>
              <a:rPr lang="pl-PL" sz="2800" dirty="0"/>
              <a:t>Rodzic nie może wejść z dzieckiem na teren szkoły, z wyjątkiem sytuacji, kiedy zdający wymaga pomocy np. w poruszaniu się.</a:t>
            </a:r>
          </a:p>
          <a:p>
            <a:pPr algn="just"/>
            <a:r>
              <a:rPr lang="pl-PL" sz="2800" dirty="0"/>
              <a:t>Zdający </a:t>
            </a:r>
            <a:r>
              <a:rPr lang="pl-PL" sz="2800" b="1" dirty="0"/>
              <a:t>nie powinni wnosić na teren szkoły zbędnych rzeczy</a:t>
            </a:r>
            <a:r>
              <a:rPr lang="pl-PL" sz="2800" dirty="0"/>
              <a:t>, w tym książek, urządzeń telekomunikacyjnych, maskotek.</a:t>
            </a:r>
          </a:p>
          <a:p>
            <a:pPr algn="just"/>
            <a:r>
              <a:rPr lang="pl-PL" sz="2800" dirty="0"/>
              <a:t>Na egzaminie każdy zdający </a:t>
            </a:r>
            <a:r>
              <a:rPr lang="pl-PL" sz="2800" b="1" dirty="0"/>
              <a:t>korzysta </a:t>
            </a:r>
            <a:br>
              <a:rPr lang="pl-PL" sz="2800" b="1" dirty="0"/>
            </a:br>
            <a:r>
              <a:rPr lang="pl-PL" sz="2800" b="1" dirty="0"/>
              <a:t>z własnych przyborów piśmienniczych</a:t>
            </a:r>
            <a:r>
              <a:rPr lang="pl-PL" sz="2800" dirty="0"/>
              <a:t>, linijki. </a:t>
            </a:r>
          </a:p>
          <a:p>
            <a:pPr algn="just"/>
            <a:r>
              <a:rPr lang="pl-PL" sz="2800" dirty="0"/>
              <a:t>Zdający </a:t>
            </a:r>
            <a:r>
              <a:rPr lang="pl-PL" sz="2800" b="1" dirty="0"/>
              <a:t>nie mogą </a:t>
            </a:r>
            <a:r>
              <a:rPr lang="pl-PL" sz="2800" dirty="0"/>
              <a:t>pożyczać przyborów</a:t>
            </a:r>
            <a:br>
              <a:rPr lang="pl-PL" sz="2800" dirty="0"/>
            </a:br>
            <a:r>
              <a:rPr lang="pl-PL" sz="2800" dirty="0"/>
              <a:t>od innych zdających.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0885828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B10B10-42BC-4116-B160-C94DA8EAA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WYTYCZNE DOTYCZĄCE PRZEPROWADZENIA EGZAMINU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F91638-5D15-4418-8439-B52C7724E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752600"/>
            <a:ext cx="8640960" cy="4968875"/>
          </a:xfrm>
        </p:spPr>
        <p:txBody>
          <a:bodyPr>
            <a:noAutofit/>
          </a:bodyPr>
          <a:lstStyle/>
          <a:p>
            <a:pPr algn="just">
              <a:lnSpc>
                <a:spcPct val="200000"/>
              </a:lnSpc>
            </a:pPr>
            <a:r>
              <a:rPr lang="pl-PL" dirty="0"/>
              <a:t>Zdający może opuścić na stałe salę egzaminacyjną (jeżeli zakończył pracę z arkuszem) najpóźniej</a:t>
            </a:r>
            <a:br>
              <a:rPr lang="pl-PL" dirty="0"/>
            </a:br>
            <a:r>
              <a:rPr lang="pl-PL" dirty="0"/>
              <a:t> </a:t>
            </a:r>
            <a:r>
              <a:rPr lang="pl-PL" b="1" dirty="0"/>
              <a:t>na 10 minut przed czasem wyznaczonym jako czas zakończenia pracy z arkuszem. </a:t>
            </a:r>
            <a:br>
              <a:rPr lang="pl-PL" b="1" dirty="0"/>
            </a:br>
            <a:r>
              <a:rPr lang="pl-PL" dirty="0"/>
              <a:t>W ciągu ostatnich 10 minut przed zakończeniem egzaminu zdający nie opuszczają sali egzaminacyjnej. </a:t>
            </a:r>
            <a:br>
              <a:rPr lang="pl-PL" b="1" dirty="0"/>
            </a:b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CACE125-177C-4DEE-98BB-6B0CCA447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8009187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7812"/>
            <a:ext cx="8229600" cy="1278980"/>
          </a:xfrm>
        </p:spPr>
        <p:txBody>
          <a:bodyPr>
            <a:noAutofit/>
          </a:bodyPr>
          <a:lstStyle/>
          <a:p>
            <a:r>
              <a:rPr lang="pl-PL" sz="2800" b="1" cap="none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/>
                <a:cs typeface="Times New Roman"/>
                <a:sym typeface="Times New Roman"/>
              </a:rPr>
              <a:t>NA EGZAMINY UCZNIOWIE PRZYCHODZĄ </a:t>
            </a:r>
            <a:br>
              <a:rPr lang="pl-PL" sz="2800" b="1" cap="none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/>
                <a:cs typeface="Times New Roman"/>
                <a:sym typeface="Times New Roman"/>
              </a:rPr>
            </a:br>
            <a:r>
              <a:rPr lang="pl-PL" sz="2800" b="1" cap="none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/>
                <a:cs typeface="Times New Roman"/>
                <a:sym typeface="Times New Roman"/>
              </a:rPr>
              <a:t>DO SZKOŁY </a:t>
            </a:r>
            <a:r>
              <a:rPr lang="pl-PL" sz="2800" b="1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/>
                <a:cs typeface="Times New Roman"/>
                <a:sym typeface="Times New Roman"/>
              </a:rPr>
              <a:t>W STROJU GALOWYM.</a:t>
            </a:r>
            <a:endParaRPr lang="pl-PL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988840"/>
            <a:ext cx="5842992" cy="46085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800" b="1" kern="0" dirty="0">
                <a:solidFill>
                  <a:schemeClr val="tx1"/>
                </a:solidFill>
                <a:latin typeface="+mn-lt"/>
              </a:rPr>
              <a:t>Na egzamin należy zabrać:</a:t>
            </a:r>
          </a:p>
          <a:p>
            <a:pPr>
              <a:buFont typeface="Arial" pitchFamily="34" charset="0"/>
              <a:buChar char="•"/>
            </a:pPr>
            <a:r>
              <a:rPr lang="pl-PL" sz="2800" kern="0" dirty="0">
                <a:solidFill>
                  <a:schemeClr val="tx1"/>
                </a:solidFill>
                <a:latin typeface="+mn-lt"/>
              </a:rPr>
              <a:t> długopis/pióro piszące </a:t>
            </a:r>
            <a:br>
              <a:rPr lang="pl-PL" sz="2800" kern="0" dirty="0">
                <a:solidFill>
                  <a:schemeClr val="tx1"/>
                </a:solidFill>
                <a:latin typeface="+mn-lt"/>
              </a:rPr>
            </a:br>
            <a:r>
              <a:rPr lang="pl-PL" sz="2800" kern="0" dirty="0">
                <a:solidFill>
                  <a:schemeClr val="tx1"/>
                </a:solidFill>
                <a:latin typeface="+mn-lt"/>
              </a:rPr>
              <a:t> na czarno -2 sztuki</a:t>
            </a:r>
          </a:p>
          <a:p>
            <a:pPr marL="3429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rgbClr val="4E67C8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pl-PL" sz="2800" u="sng" kern="0" dirty="0">
                <a:solidFill>
                  <a:schemeClr val="tx1"/>
                </a:solidFill>
                <a:latin typeface="+mn-lt"/>
              </a:rPr>
              <a:t>Na część matematyczną dodatkowo:</a:t>
            </a:r>
            <a:r>
              <a:rPr lang="pl-PL" sz="2800" kern="0" dirty="0">
                <a:solidFill>
                  <a:schemeClr val="tx1"/>
                </a:solidFill>
                <a:latin typeface="+mn-lt"/>
              </a:rPr>
              <a:t>  linijkę.</a:t>
            </a:r>
            <a:r>
              <a:rPr kumimoji="0" lang="pl-PL" sz="2100" b="0" i="0" u="none" strike="noStrike" kern="1200" cap="none" spc="0" normalizeH="0" baseline="0" noProof="0" dirty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(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4E67C8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rysunki wykonuje się długopisem!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)</a:t>
            </a:r>
          </a:p>
          <a:p>
            <a:pPr marL="3429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rgbClr val="4E67C8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212745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>
              <a:buNone/>
            </a:pPr>
            <a:endParaRPr lang="pl-PL" sz="2800" kern="0" dirty="0">
              <a:solidFill>
                <a:schemeClr val="tx1"/>
              </a:solidFill>
              <a:latin typeface="+mn-lt"/>
            </a:endParaRPr>
          </a:p>
          <a:p>
            <a:pPr>
              <a:buNone/>
            </a:pPr>
            <a:endParaRPr lang="pl-PL" sz="2000" kern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>
          <a:xfrm>
            <a:off x="6300192" y="1600200"/>
            <a:ext cx="2386607" cy="4530724"/>
          </a:xfrm>
        </p:spPr>
        <p:txBody>
          <a:bodyPr>
            <a:normAutofit/>
          </a:bodyPr>
          <a:lstStyle/>
          <a:p>
            <a:endParaRPr lang="pl-PL" sz="1900" kern="0" dirty="0">
              <a:solidFill>
                <a:schemeClr val="tx1"/>
              </a:solidFill>
              <a:latin typeface="+mn-lt"/>
            </a:endParaRPr>
          </a:p>
          <a:p>
            <a:endParaRPr lang="pl-PL" dirty="0"/>
          </a:p>
        </p:txBody>
      </p:sp>
      <p:sp>
        <p:nvSpPr>
          <p:cNvPr id="7" name="Shape 231"/>
          <p:cNvSpPr/>
          <p:nvPr/>
        </p:nvSpPr>
        <p:spPr>
          <a:xfrm>
            <a:off x="6372200" y="1772816"/>
            <a:ext cx="2376264" cy="4680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7C32A5E-4D6C-C376-F5E6-1EA432EBA36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264515" y="4678043"/>
            <a:ext cx="847830" cy="1662113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9F59E3D-0013-2051-96D1-13523DFC132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92216" y="5205795"/>
            <a:ext cx="3235247" cy="606608"/>
          </a:xfrm>
          <a:prstGeom prst="rect">
            <a:avLst/>
          </a:prstGeom>
        </p:spPr>
      </p:pic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6F1CD0BC-5880-5D4F-9259-7294BFC67797}"/>
              </a:ext>
            </a:extLst>
          </p:cNvPr>
          <p:cNvCxnSpPr>
            <a:cxnSpLocks/>
          </p:cNvCxnSpPr>
          <p:nvPr/>
        </p:nvCxnSpPr>
        <p:spPr>
          <a:xfrm flipV="1">
            <a:off x="857373" y="5085184"/>
            <a:ext cx="1662114" cy="8581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55052519-B414-9983-5654-B3CB0929AB01}"/>
              </a:ext>
            </a:extLst>
          </p:cNvPr>
          <p:cNvCxnSpPr>
            <a:cxnSpLocks/>
          </p:cNvCxnSpPr>
          <p:nvPr/>
        </p:nvCxnSpPr>
        <p:spPr>
          <a:xfrm>
            <a:off x="858583" y="5096781"/>
            <a:ext cx="1660904" cy="83623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9DAE5F-9EF8-4C17-8BC5-168B7C16C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76673"/>
            <a:ext cx="7886700" cy="832642"/>
          </a:xfrm>
        </p:spPr>
        <p:txBody>
          <a:bodyPr>
            <a:normAutofit/>
          </a:bodyPr>
          <a:lstStyle/>
          <a:p>
            <a:pPr algn="ctr"/>
            <a:r>
              <a:rPr lang="pl-PL" sz="2700" b="1" dirty="0">
                <a:solidFill>
                  <a:srgbClr val="C00000"/>
                </a:solidFill>
              </a:rPr>
              <a:t>PRZEBIEG EGZAMINU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1BB599-06A2-4249-B1C9-6F34AFBD8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986" y="1805268"/>
            <a:ext cx="8501903" cy="4720076"/>
          </a:xfrm>
        </p:spPr>
        <p:txBody>
          <a:bodyPr/>
          <a:lstStyle/>
          <a:p>
            <a:r>
              <a:rPr lang="pl-PL" dirty="0"/>
              <a:t>Podczas egzaminu uczeń musi posiadać ważną legitymację szkolną.</a:t>
            </a:r>
          </a:p>
          <a:p>
            <a:r>
              <a:rPr lang="pl-PL" dirty="0"/>
              <a:t>Do sali egzaminacyjnej uczeń oraz </a:t>
            </a:r>
            <a:r>
              <a:rPr lang="pl-PL" b="1" dirty="0">
                <a:solidFill>
                  <a:srgbClr val="C00000"/>
                </a:solidFill>
              </a:rPr>
              <a:t>członkowie ZN                 </a:t>
            </a:r>
            <a:r>
              <a:rPr lang="pl-PL" dirty="0"/>
              <a:t>nie mogą </a:t>
            </a:r>
            <a:r>
              <a:rPr lang="pl-PL" b="1" dirty="0">
                <a:solidFill>
                  <a:srgbClr val="FF0000"/>
                </a:solidFill>
                <a:highlight>
                  <a:srgbClr val="FFFF00"/>
                </a:highlight>
              </a:rPr>
              <a:t>wnieść </a:t>
            </a:r>
            <a:r>
              <a:rPr lang="pl-PL" dirty="0">
                <a:highlight>
                  <a:srgbClr val="FFFF00"/>
                </a:highlight>
              </a:rPr>
              <a:t>(ani używać) </a:t>
            </a:r>
            <a:r>
              <a:rPr lang="pl-PL" dirty="0"/>
              <a:t>urządzeń telekomunikacyjnych.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8733A3F-B589-45CF-B14D-D241D9C39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856" y="4142566"/>
            <a:ext cx="1108121" cy="1936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E217847-858C-427C-B76F-288E0AFB7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8204" y="3968364"/>
            <a:ext cx="1610187" cy="2078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FDA6E5C-DED8-430C-856C-5CA3B8AD440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06385" y="4174696"/>
            <a:ext cx="1791805" cy="1872035"/>
          </a:xfrm>
          <a:prstGeom prst="rect">
            <a:avLst/>
          </a:prstGeom>
        </p:spPr>
      </p:pic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47BBEC49-622E-403C-8B04-50CB0EB9B7FD}"/>
              </a:ext>
            </a:extLst>
          </p:cNvPr>
          <p:cNvCxnSpPr/>
          <p:nvPr/>
        </p:nvCxnSpPr>
        <p:spPr>
          <a:xfrm>
            <a:off x="889005" y="4293096"/>
            <a:ext cx="3102429" cy="194854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B5B99BB3-57A4-4E3C-8201-B9B443B7A523}"/>
              </a:ext>
            </a:extLst>
          </p:cNvPr>
          <p:cNvCxnSpPr/>
          <p:nvPr/>
        </p:nvCxnSpPr>
        <p:spPr>
          <a:xfrm flipV="1">
            <a:off x="721071" y="4305341"/>
            <a:ext cx="3322865" cy="193629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0720977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7812"/>
            <a:ext cx="8229600" cy="1495004"/>
          </a:xfrm>
        </p:spPr>
        <p:txBody>
          <a:bodyPr>
            <a:noAutofit/>
          </a:bodyPr>
          <a:lstStyle/>
          <a:p>
            <a:r>
              <a:rPr lang="pl-PL" sz="2400" b="1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/>
                <a:cs typeface="Times New Roman"/>
                <a:sym typeface="Times New Roman"/>
              </a:rPr>
              <a:t>NA SALĘ EGZAMINACYJNĄ  </a:t>
            </a:r>
            <a:r>
              <a:rPr lang="pl-PL" sz="2400" b="1" u="sng" cap="none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/>
                <a:cs typeface="Times New Roman"/>
                <a:sym typeface="Times New Roman"/>
              </a:rPr>
              <a:t>NIE  WOLNO  WNOSIĆ </a:t>
            </a:r>
            <a:br>
              <a:rPr lang="pl-PL" sz="2400" b="1" u="sng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/>
                <a:cs typeface="Times New Roman"/>
                <a:sym typeface="Times New Roman"/>
              </a:rPr>
            </a:br>
            <a:r>
              <a:rPr lang="pl-PL" sz="2400" b="1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/>
                <a:cs typeface="Times New Roman"/>
                <a:sym typeface="Times New Roman"/>
              </a:rPr>
              <a:t>TELEFONÓW KOMÓRKOWYCH ORAZ INNYCH URZĄDZEŃ TELEKOMUNIKACYJNYCH.</a:t>
            </a:r>
            <a:endParaRPr lang="pl-PL" sz="2400" b="1" cap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1520" y="1844824"/>
            <a:ext cx="8640960" cy="482453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l-PL" sz="2400" b="1" dirty="0">
                <a:solidFill>
                  <a:schemeClr val="tx2"/>
                </a:solidFill>
                <a:latin typeface="+mn-lt"/>
                <a:ea typeface="Times New Roman"/>
                <a:cs typeface="Times New Roman"/>
                <a:sym typeface="Times New Roman"/>
              </a:rPr>
              <a:t>Potrzebne przybory, legitymację, chusteczki  można zapakować </a:t>
            </a:r>
            <a:r>
              <a:rPr lang="pl-PL" sz="2400" b="1" dirty="0">
                <a:solidFill>
                  <a:schemeClr val="tx2"/>
                </a:solidFill>
                <a:highlight>
                  <a:srgbClr val="FFFF00"/>
                </a:highlight>
                <a:latin typeface="+mn-lt"/>
                <a:ea typeface="Times New Roman"/>
                <a:cs typeface="Times New Roman"/>
                <a:sym typeface="Times New Roman"/>
              </a:rPr>
              <a:t>w przezroczystą koszulkę.</a:t>
            </a:r>
          </a:p>
          <a:p>
            <a:pPr algn="ctr">
              <a:buNone/>
            </a:pPr>
            <a:r>
              <a:rPr lang="pl-PL" sz="2400" b="1" dirty="0">
                <a:solidFill>
                  <a:schemeClr val="tx2"/>
                </a:solidFill>
                <a:latin typeface="+mn-lt"/>
                <a:ea typeface="Times New Roman"/>
                <a:cs typeface="Times New Roman"/>
                <a:sym typeface="Times New Roman"/>
              </a:rPr>
              <a:t>Można dodatkowo zabrać plastikową butelkę z wodą </a:t>
            </a:r>
          </a:p>
          <a:p>
            <a:pPr algn="ctr">
              <a:buNone/>
            </a:pPr>
            <a:r>
              <a:rPr lang="pl-PL" sz="2400" b="1" dirty="0">
                <a:solidFill>
                  <a:schemeClr val="tx2"/>
                </a:solidFill>
                <a:latin typeface="+mn-lt"/>
                <a:ea typeface="Times New Roman"/>
                <a:cs typeface="Times New Roman"/>
                <a:sym typeface="Times New Roman"/>
              </a:rPr>
              <a:t>(max 0,5 l),</a:t>
            </a:r>
            <a:r>
              <a:rPr lang="pl-PL" sz="2400" dirty="0"/>
              <a:t> </a:t>
            </a:r>
            <a:r>
              <a:rPr lang="pl-PL" sz="2400" b="1" dirty="0">
                <a:solidFill>
                  <a:schemeClr val="tx2"/>
                </a:solidFill>
                <a:latin typeface="+mn-lt"/>
              </a:rPr>
              <a:t>która musi stać na podłodze obok ławki.</a:t>
            </a:r>
          </a:p>
          <a:p>
            <a:pPr algn="just">
              <a:buFont typeface="Arial" pitchFamily="34" charset="0"/>
              <a:buChar char="•"/>
            </a:pPr>
            <a:r>
              <a:rPr lang="pl-PL" sz="2400" dirty="0">
                <a:solidFill>
                  <a:schemeClr val="tx1"/>
                </a:solidFill>
                <a:latin typeface="+mn-lt"/>
                <a:ea typeface="Times New Roman"/>
                <a:cs typeface="Times New Roman"/>
                <a:sym typeface="Times New Roman"/>
              </a:rPr>
              <a:t>Podczas egzaminów nie wolno korzystać                                      z kalkulatorów i słowników. </a:t>
            </a:r>
          </a:p>
          <a:p>
            <a:pPr algn="just">
              <a:buFont typeface="Arial" pitchFamily="34" charset="0"/>
              <a:buChar char="•"/>
            </a:pPr>
            <a:r>
              <a:rPr lang="pl-PL" sz="2400" dirty="0">
                <a:solidFill>
                  <a:schemeClr val="tx1"/>
                </a:solidFill>
                <a:latin typeface="+mn-lt"/>
                <a:ea typeface="Times New Roman"/>
                <a:cs typeface="Times New Roman"/>
                <a:sym typeface="Times New Roman"/>
              </a:rPr>
              <a:t>Na salę egzaminacyjną nie wolno również wnosić</a:t>
            </a:r>
            <a:r>
              <a:rPr lang="pl-PL" sz="2400" b="1" dirty="0">
                <a:solidFill>
                  <a:schemeClr val="tx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pl-PL" sz="2400" dirty="0">
                <a:solidFill>
                  <a:schemeClr val="tx1"/>
                </a:solidFill>
                <a:latin typeface="+mn-lt"/>
                <a:ea typeface="Times New Roman"/>
                <a:cs typeface="Times New Roman"/>
                <a:sym typeface="Times New Roman"/>
              </a:rPr>
              <a:t>toreb, torebek, plecaków, piórników, kanapek, maskotek. </a:t>
            </a:r>
          </a:p>
          <a:p>
            <a:pPr algn="ctr">
              <a:buNone/>
            </a:pPr>
            <a:r>
              <a:rPr lang="pl-PL" sz="2600" dirty="0">
                <a:solidFill>
                  <a:srgbClr val="C00000"/>
                </a:solidFill>
                <a:latin typeface="+mn-lt"/>
                <a:ea typeface="Times New Roman"/>
                <a:cs typeface="Times New Roman"/>
                <a:sym typeface="Times New Roman"/>
              </a:rPr>
              <a:t>    </a:t>
            </a:r>
            <a:r>
              <a:rPr lang="pl-PL" sz="2600" b="1" dirty="0">
                <a:solidFill>
                  <a:srgbClr val="C00000"/>
                </a:solidFill>
                <a:latin typeface="+mn-lt"/>
                <a:ea typeface="Times New Roman"/>
                <a:cs typeface="Times New Roman"/>
                <a:sym typeface="Times New Roman"/>
              </a:rPr>
              <a:t>UWAGA!</a:t>
            </a:r>
            <a:br>
              <a:rPr lang="pl-PL" sz="2400" dirty="0">
                <a:solidFill>
                  <a:schemeClr val="tx2"/>
                </a:solidFill>
                <a:latin typeface="+mn-lt"/>
                <a:ea typeface="Times New Roman"/>
                <a:cs typeface="Times New Roman"/>
                <a:sym typeface="Times New Roman"/>
              </a:rPr>
            </a:br>
            <a:r>
              <a:rPr lang="pl-PL" sz="2600" b="1" u="sng" dirty="0">
                <a:solidFill>
                  <a:schemeClr val="tx2"/>
                </a:solidFill>
                <a:latin typeface="+mn-lt"/>
                <a:ea typeface="Times New Roman"/>
                <a:cs typeface="Times New Roman"/>
                <a:sym typeface="Times New Roman"/>
              </a:rPr>
              <a:t>Uczeń spóźniony nie będzie wpuszczony na salę egzaminacyjną, jeżeli egzamin już się rozpocznie</a:t>
            </a:r>
            <a:r>
              <a:rPr lang="pl-PL" sz="2400" b="1" u="sng" dirty="0">
                <a:solidFill>
                  <a:schemeClr val="tx2"/>
                </a:solidFill>
                <a:latin typeface="+mn-lt"/>
                <a:ea typeface="Times New Roman"/>
                <a:cs typeface="Times New Roman"/>
                <a:sym typeface="Times New Roman"/>
              </a:rPr>
              <a:t>!</a:t>
            </a:r>
            <a:endParaRPr lang="pl-PL" b="1" u="sng" dirty="0"/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title"/>
          </p:nvPr>
        </p:nvSpPr>
        <p:spPr>
          <a:xfrm>
            <a:off x="457200" y="352581"/>
            <a:ext cx="8229600" cy="76940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l-PL" sz="4400" b="0" i="0" u="none" strike="noStrike" cap="none" baseline="0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251520" y="476672"/>
            <a:ext cx="8640960" cy="107717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342900" marR="0" lvl="0" indent="-342900" algn="ctr" rtl="0"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SzPct val="90000"/>
              <a:buNone/>
            </a:pPr>
            <a:r>
              <a:rPr lang="pl-PL" b="1" i="0" u="none" strike="noStrike" cap="non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anose="020F0502020204030204" pitchFamily="34" charset="0"/>
                <a:sym typeface="Arial"/>
              </a:rPr>
              <a:t>PROCEDURY POSTĘPOWANIA</a:t>
            </a:r>
            <a:r>
              <a:rPr lang="pl-PL" b="1" i="0" u="none" strike="noStrike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anose="020F0502020204030204" pitchFamily="34" charset="0"/>
                <a:sym typeface="Arial"/>
              </a:rPr>
              <a:t> UCZNIA </a:t>
            </a:r>
            <a:br>
              <a:rPr lang="pl-PL" b="1" i="0" u="none" strike="noStrike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anose="020F0502020204030204" pitchFamily="34" charset="0"/>
                <a:sym typeface="Arial"/>
              </a:rPr>
            </a:br>
            <a:r>
              <a:rPr lang="pl-PL" b="1" i="0" u="none" strike="noStrike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anose="020F0502020204030204" pitchFamily="34" charset="0"/>
                <a:sym typeface="Arial"/>
              </a:rPr>
              <a:t>W DNIU EGZAMINU</a:t>
            </a:r>
            <a:endParaRPr lang="pl-PL" b="1" i="0" u="none" strike="noStrike" cap="none" baseline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51520" y="1556792"/>
            <a:ext cx="8640960" cy="4194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b="1" dirty="0">
                <a:solidFill>
                  <a:srgbClr val="0070C0"/>
                </a:solidFill>
              </a:rPr>
              <a:t>8:30 - z</a:t>
            </a:r>
            <a:r>
              <a:rPr lang="pl-PL" b="1" dirty="0">
                <a:solidFill>
                  <a:srgbClr val="0070C0"/>
                </a:solidFill>
                <a:ea typeface="Calibri" pitchFamily="32" charset="0"/>
                <a:cs typeface="Times New Roman" pitchFamily="16" charset="0"/>
              </a:rPr>
              <a:t>biórka uczniów w szatni</a:t>
            </a:r>
            <a:br>
              <a:rPr lang="pl-PL" b="1" dirty="0">
                <a:solidFill>
                  <a:srgbClr val="0070C0"/>
                </a:solidFill>
                <a:ea typeface="Calibri" pitchFamily="32" charset="0"/>
                <a:cs typeface="Times New Roman" pitchFamily="16" charset="0"/>
              </a:rPr>
            </a:br>
            <a:r>
              <a:rPr lang="pl-PL" b="1" dirty="0">
                <a:solidFill>
                  <a:srgbClr val="0070C0"/>
                </a:solidFill>
                <a:ea typeface="Calibri" pitchFamily="32" charset="0"/>
                <a:cs typeface="Times New Roman" pitchFamily="16" charset="0"/>
              </a:rPr>
              <a:t>        </a:t>
            </a:r>
            <a:r>
              <a:rPr lang="pl-PL" dirty="0">
                <a:ea typeface="Calibri" pitchFamily="32" charset="0"/>
                <a:cs typeface="Times New Roman" pitchFamily="16" charset="0"/>
              </a:rPr>
              <a:t>- ustawiacie się zgodnie z przydziałem </a:t>
            </a:r>
            <a:r>
              <a:rPr lang="pl-PL" dirty="0" err="1">
                <a:ea typeface="Calibri" pitchFamily="32" charset="0"/>
                <a:cs typeface="Times New Roman" pitchFamily="16" charset="0"/>
              </a:rPr>
              <a:t>sal</a:t>
            </a:r>
            <a:r>
              <a:rPr lang="pl-PL" dirty="0">
                <a:ea typeface="Calibri" pitchFamily="32" charset="0"/>
                <a:cs typeface="Times New Roman" pitchFamily="16" charset="0"/>
              </a:rPr>
              <a:t> egzaminacyjnych</a:t>
            </a:r>
            <a:br>
              <a:rPr lang="pl-PL" b="1" dirty="0">
                <a:ea typeface="Calibri" pitchFamily="32" charset="0"/>
                <a:cs typeface="Times New Roman" pitchFamily="16" charset="0"/>
              </a:rPr>
            </a:br>
            <a:r>
              <a:rPr lang="pl-PL" b="1" dirty="0">
                <a:solidFill>
                  <a:srgbClr val="0070C0"/>
                </a:solidFill>
              </a:rPr>
              <a:t>8.45 </a:t>
            </a:r>
            <a:r>
              <a:rPr lang="pl-PL" dirty="0">
                <a:solidFill>
                  <a:srgbClr val="0070C0"/>
                </a:solidFill>
              </a:rPr>
              <a:t>– </a:t>
            </a:r>
            <a:r>
              <a:rPr lang="pl-PL" b="1" dirty="0">
                <a:solidFill>
                  <a:srgbClr val="0070C0"/>
                </a:solidFill>
                <a:ea typeface="Calibri" pitchFamily="32" charset="0"/>
                <a:cs typeface="Times New Roman" pitchFamily="16" charset="0"/>
              </a:rPr>
              <a:t>przywitanie uczniów przez Dyrektora szkoły</a:t>
            </a:r>
          </a:p>
          <a:p>
            <a:pPr>
              <a:lnSpc>
                <a:spcPct val="150000"/>
              </a:lnSpc>
            </a:pPr>
            <a:r>
              <a:rPr lang="pl-PL" dirty="0">
                <a:solidFill>
                  <a:srgbClr val="0070C0"/>
                </a:solidFill>
                <a:ea typeface="Calibri" pitchFamily="32" charset="0"/>
                <a:cs typeface="Times New Roman" pitchFamily="16" charset="0"/>
              </a:rPr>
              <a:t>        - </a:t>
            </a:r>
            <a:r>
              <a:rPr lang="pl-PL" b="1" dirty="0">
                <a:solidFill>
                  <a:srgbClr val="0070C0"/>
                </a:solidFill>
                <a:ea typeface="Calibri" pitchFamily="32" charset="0"/>
                <a:cs typeface="Times New Roman" pitchFamily="16" charset="0"/>
              </a:rPr>
              <a:t>PZN zabierają uczniów do </a:t>
            </a:r>
            <a:r>
              <a:rPr lang="pl-PL" b="1" dirty="0" err="1">
                <a:solidFill>
                  <a:srgbClr val="0070C0"/>
                </a:solidFill>
                <a:ea typeface="Calibri" pitchFamily="32" charset="0"/>
                <a:cs typeface="Times New Roman" pitchFamily="16" charset="0"/>
              </a:rPr>
              <a:t>sal</a:t>
            </a:r>
            <a:r>
              <a:rPr lang="pl-PL" b="1" dirty="0">
                <a:solidFill>
                  <a:srgbClr val="0070C0"/>
                </a:solidFill>
                <a:ea typeface="Calibri" pitchFamily="32" charset="0"/>
                <a:cs typeface="Times New Roman" pitchFamily="16" charset="0"/>
              </a:rPr>
              <a:t> egzaminacyjnych</a:t>
            </a:r>
            <a:endParaRPr lang="pl-PL" sz="1000" dirty="0">
              <a:ea typeface="Calibri" pitchFamily="32" charset="0"/>
              <a:cs typeface="Times New Roman" pitchFamily="16" charset="0"/>
            </a:endParaRPr>
          </a:p>
          <a:p>
            <a:pPr defTabSz="179388">
              <a:lnSpc>
                <a:spcPct val="150000"/>
              </a:lnSpc>
            </a:pPr>
            <a:r>
              <a:rPr lang="pl-PL" b="1" dirty="0">
                <a:solidFill>
                  <a:srgbClr val="0070C0"/>
                </a:solidFill>
              </a:rPr>
              <a:t>8:50</a:t>
            </a:r>
            <a:r>
              <a:rPr lang="pl-PL" b="1" dirty="0">
                <a:solidFill>
                  <a:srgbClr val="0070C0"/>
                </a:solidFill>
                <a:ea typeface="Calibri" pitchFamily="32" charset="0"/>
                <a:cs typeface="Times New Roman" pitchFamily="16" charset="0"/>
              </a:rPr>
              <a:t> - </a:t>
            </a:r>
            <a:r>
              <a:rPr lang="pl-PL" dirty="0">
                <a:ea typeface="Calibri" pitchFamily="32" charset="0"/>
                <a:cs typeface="Times New Roman" pitchFamily="16" charset="0"/>
              </a:rPr>
              <a:t>wpuszczenie uczniów do sali egzaminacyjnej. </a:t>
            </a:r>
          </a:p>
          <a:p>
            <a:pPr defTabSz="179388">
              <a:lnSpc>
                <a:spcPct val="150000"/>
              </a:lnSpc>
            </a:pPr>
            <a:r>
              <a:rPr lang="pl-PL" u="sng" dirty="0"/>
              <a:t>Przed każdą częścią egzam</a:t>
            </a:r>
            <a:r>
              <a:rPr lang="pl-PL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pl-PL" u="sng" dirty="0"/>
              <a:t>nu </a:t>
            </a:r>
            <a:r>
              <a:rPr lang="pl-PL" dirty="0"/>
              <a:t>zdający wchodzą do sali egzaminacyjnej pojedynczo, według kolejności na liście, </a:t>
            </a:r>
            <a:r>
              <a:rPr lang="pl-PL" b="1" dirty="0"/>
              <a:t>a PZN lub członek ZN </a:t>
            </a:r>
            <a:r>
              <a:rPr lang="pl-PL" dirty="0"/>
              <a:t>losuje numery stolików, przy których będą pracować.</a:t>
            </a:r>
          </a:p>
          <a:p>
            <a:pPr>
              <a:lnSpc>
                <a:spcPct val="150000"/>
              </a:lnSpc>
            </a:pPr>
            <a:r>
              <a:rPr lang="pl-PL" b="1" dirty="0">
                <a:solidFill>
                  <a:srgbClr val="0070C0"/>
                </a:solidFill>
              </a:rPr>
              <a:t>8:55</a:t>
            </a:r>
            <a:r>
              <a:rPr lang="pl-PL" dirty="0">
                <a:solidFill>
                  <a:srgbClr val="0070C0"/>
                </a:solidFill>
                <a:ea typeface="Calibri" pitchFamily="32" charset="0"/>
                <a:cs typeface="Arial" charset="0"/>
              </a:rPr>
              <a:t> </a:t>
            </a:r>
            <a:r>
              <a:rPr lang="pl-PL" dirty="0">
                <a:ea typeface="Calibri" pitchFamily="32" charset="0"/>
                <a:cs typeface="Arial" charset="0"/>
              </a:rPr>
              <a:t>- </a:t>
            </a:r>
            <a:r>
              <a:rPr lang="pl-PL" b="1" dirty="0">
                <a:ea typeface="Calibri" pitchFamily="32" charset="0"/>
                <a:cs typeface="Times New Roman" pitchFamily="16" charset="0"/>
              </a:rPr>
              <a:t>PZN + 1 uczeń z każdej sali odbierają zestawy egzaminacyjne</a:t>
            </a:r>
          </a:p>
          <a:p>
            <a:pPr>
              <a:lnSpc>
                <a:spcPct val="150000"/>
              </a:lnSpc>
            </a:pPr>
            <a:r>
              <a:rPr lang="pl-PL" b="1" dirty="0">
                <a:ea typeface="Calibri" pitchFamily="32" charset="0"/>
                <a:cs typeface="Times New Roman" pitchFamily="16" charset="0"/>
              </a:rPr>
              <a:t>          </a:t>
            </a:r>
            <a:r>
              <a:rPr lang="pl-PL" sz="1600" b="1" dirty="0">
                <a:solidFill>
                  <a:srgbClr val="C00000"/>
                </a:solidFill>
                <a:ea typeface="Calibri" pitchFamily="32" charset="0"/>
                <a:cs typeface="Times New Roman" pitchFamily="16" charset="0"/>
              </a:rPr>
              <a:t>w </a:t>
            </a:r>
            <a:r>
              <a:rPr lang="pl-PL" b="1" dirty="0">
                <a:solidFill>
                  <a:srgbClr val="C00000"/>
                </a:solidFill>
                <a:ea typeface="Calibri" pitchFamily="32" charset="0"/>
                <a:cs typeface="Times New Roman" pitchFamily="16" charset="0"/>
              </a:rPr>
              <a:t>sali 509</a:t>
            </a:r>
            <a:endParaRPr lang="pl-PL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323528" y="332654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>
              <a:spcBef>
                <a:spcPts val="320"/>
              </a:spcBef>
              <a:buClr>
                <a:schemeClr val="hlink"/>
              </a:buClr>
              <a:buSzPct val="90000"/>
            </a:pPr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anose="020F0502020204030204" pitchFamily="34" charset="0"/>
                <a:sym typeface="Arial"/>
              </a:rPr>
              <a:t>PROCEDURY POSTĘPOWANIA UCZNIA </a:t>
            </a:r>
            <a:b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anose="020F0502020204030204" pitchFamily="34" charset="0"/>
                <a:sym typeface="Arial"/>
              </a:rPr>
            </a:br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anose="020F0502020204030204" pitchFamily="34" charset="0"/>
                <a:sym typeface="Arial"/>
              </a:rPr>
              <a:t>W DNIU EGZAMINU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5536" y="1628800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C00000"/>
                </a:solidFill>
              </a:rPr>
              <a:t>09:00 </a:t>
            </a:r>
          </a:p>
          <a:p>
            <a:pPr algn="ctr"/>
            <a:r>
              <a:rPr lang="pl-PL" sz="2400" b="1" dirty="0"/>
              <a:t>Po rozdaniu testów uczniowie wykonują czynności,   </a:t>
            </a:r>
          </a:p>
          <a:p>
            <a:pPr algn="ctr"/>
            <a:r>
              <a:rPr lang="pl-PL" sz="2400" b="1" dirty="0"/>
              <a:t>o których poinformuje ich PZN.</a:t>
            </a:r>
            <a:endParaRPr lang="pl-PL" sz="2400" dirty="0"/>
          </a:p>
          <a:p>
            <a:pPr lvl="1" algn="ctr" defTabSz="914400" eaLnBrk="0" hangingPunct="0"/>
            <a:endParaRPr lang="pl-PL" sz="2400" b="1" dirty="0">
              <a:solidFill>
                <a:srgbClr val="C00000"/>
              </a:solidFill>
              <a:ea typeface="Calibri" pitchFamily="32" charset="0"/>
              <a:cs typeface="Times New Roman" pitchFamily="16" charset="0"/>
            </a:endParaRPr>
          </a:p>
          <a:p>
            <a:pPr lvl="1" algn="ctr" defTabSz="914400" eaLnBrk="0" hangingPunct="0"/>
            <a:r>
              <a:rPr lang="pl-PL" sz="2400" b="1" dirty="0">
                <a:solidFill>
                  <a:srgbClr val="C00000"/>
                </a:solidFill>
                <a:ea typeface="Calibri" pitchFamily="32" charset="0"/>
                <a:cs typeface="Times New Roman" pitchFamily="16" charset="0"/>
              </a:rPr>
              <a:t>UWAGA!</a:t>
            </a:r>
          </a:p>
          <a:p>
            <a:pPr lvl="1" algn="ctr" eaLnBrk="0" hangingPunct="0"/>
            <a:r>
              <a:rPr lang="pl-PL" sz="2400" dirty="0">
                <a:solidFill>
                  <a:srgbClr val="C00000"/>
                </a:solidFill>
                <a:ea typeface="Calibri" pitchFamily="32" charset="0"/>
                <a:cs typeface="Times New Roman" pitchFamily="16" charset="0"/>
              </a:rPr>
              <a:t>Uczniowie </a:t>
            </a:r>
            <a:r>
              <a:rPr lang="pl-PL" sz="2400" b="1" dirty="0">
                <a:solidFill>
                  <a:srgbClr val="C00000"/>
                </a:solidFill>
                <a:ea typeface="Calibri" pitchFamily="32" charset="0"/>
                <a:cs typeface="Times New Roman" pitchFamily="16" charset="0"/>
              </a:rPr>
              <a:t>z dysleksją i dostosowaniem</a:t>
            </a:r>
            <a:r>
              <a:rPr lang="pl-PL" sz="2400" dirty="0">
                <a:solidFill>
                  <a:srgbClr val="C00000"/>
                </a:solidFill>
                <a:ea typeface="Calibri" pitchFamily="32" charset="0"/>
                <a:cs typeface="Times New Roman" pitchFamily="16" charset="0"/>
              </a:rPr>
              <a:t> </a:t>
            </a:r>
          </a:p>
          <a:p>
            <a:pPr lvl="1" algn="ctr" eaLnBrk="0" hangingPunct="0"/>
            <a:r>
              <a:rPr lang="pl-PL" sz="2400" b="1" u="sng" dirty="0">
                <a:solidFill>
                  <a:srgbClr val="006600"/>
                </a:solidFill>
                <a:ea typeface="Calibri" pitchFamily="32" charset="0"/>
                <a:cs typeface="Times New Roman" pitchFamily="16" charset="0"/>
              </a:rPr>
              <a:t>nie kodują swoich prac – robi to nauczyciel z ZN,</a:t>
            </a:r>
          </a:p>
          <a:p>
            <a:pPr lvl="1" algn="ctr" eaLnBrk="0" hangingPunct="0"/>
            <a:r>
              <a:rPr lang="pl-PL" sz="2400" dirty="0">
                <a:solidFill>
                  <a:srgbClr val="C00000"/>
                </a:solidFill>
                <a:ea typeface="Calibri" pitchFamily="32" charset="0"/>
                <a:cs typeface="Times New Roman" pitchFamily="16" charset="0"/>
              </a:rPr>
              <a:t> nie przenoszą też odpowiedzi na kartę odpowiedzi. </a:t>
            </a:r>
          </a:p>
          <a:p>
            <a:pPr lvl="1" algn="ctr" eaLnBrk="0" hangingPunct="0"/>
            <a:endParaRPr lang="pl-PL" sz="2400" dirty="0">
              <a:solidFill>
                <a:srgbClr val="C00000"/>
              </a:solidFill>
              <a:ea typeface="Calibri" pitchFamily="32" charset="0"/>
              <a:cs typeface="Times New Roman" pitchFamily="16" charset="0"/>
            </a:endParaRPr>
          </a:p>
          <a:p>
            <a:pPr marL="285750" indent="-285750" algn="ctr"/>
            <a:r>
              <a:rPr lang="pl-PL" sz="2400" dirty="0"/>
              <a:t>W żadnym przypadku </a:t>
            </a:r>
            <a:r>
              <a:rPr lang="pl-PL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 odrywać </a:t>
            </a:r>
          </a:p>
          <a:p>
            <a:pPr marL="285750" indent="-285750" algn="ctr"/>
            <a:r>
              <a:rPr lang="pl-PL" sz="2400" b="1" dirty="0"/>
              <a:t>kart odpowiedzi od arkusza!</a:t>
            </a:r>
          </a:p>
          <a:p>
            <a:pPr lvl="1" defTabSz="914400" eaLnBrk="0" hangingPunct="0"/>
            <a:endParaRPr lang="pl-PL" sz="2400" dirty="0">
              <a:solidFill>
                <a:srgbClr val="C00000"/>
              </a:solidFill>
              <a:ea typeface="Calibri" pitchFamily="32" charset="0"/>
              <a:cs typeface="Times New Roman" pitchFamily="16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/>
          </p:cNvSpPr>
          <p:nvPr>
            <p:ph type="title" idx="4294967295"/>
          </p:nvPr>
        </p:nvSpPr>
        <p:spPr>
          <a:xfrm>
            <a:off x="323528" y="260648"/>
            <a:ext cx="8568952" cy="1296144"/>
          </a:xfrm>
        </p:spPr>
        <p:txBody>
          <a:bodyPr>
            <a:noAutofit/>
          </a:bodyPr>
          <a:lstStyle/>
          <a:p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  <a:sym typeface="Arial"/>
              </a:rPr>
              <a:t>PROCEDURY POSTĘPOWANIA UCZNIA </a:t>
            </a:r>
            <a:b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  <a:sym typeface="Arial"/>
              </a:rPr>
            </a:br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  <a:sym typeface="Arial"/>
              </a:rPr>
              <a:t>W DNIU EGZAMINU</a:t>
            </a:r>
            <a:endParaRPr lang="pl-PL" sz="3200" b="1" dirty="0">
              <a:solidFill>
                <a:srgbClr val="C00000"/>
              </a:solidFill>
            </a:endParaRPr>
          </a:p>
        </p:txBody>
      </p:sp>
      <p:sp>
        <p:nvSpPr>
          <p:cNvPr id="38918" name="Rectangle 3"/>
          <p:cNvSpPr>
            <a:spLocks noGrp="1"/>
          </p:cNvSpPr>
          <p:nvPr>
            <p:ph type="body" idx="4294967295"/>
          </p:nvPr>
        </p:nvSpPr>
        <p:spPr>
          <a:xfrm>
            <a:off x="107505" y="1556792"/>
            <a:ext cx="9036496" cy="4536550"/>
          </a:xfrm>
        </p:spPr>
        <p:txBody>
          <a:bodyPr>
            <a:normAutofit fontScale="92500" lnSpcReduction="10000"/>
          </a:bodyPr>
          <a:lstStyle/>
          <a:p>
            <a:pPr marL="0" indent="0" algn="just" defTabSz="179388">
              <a:lnSpc>
                <a:spcPct val="120000"/>
              </a:lnSpc>
              <a:buFont typeface="Wingdings 3" pitchFamily="18" charset="2"/>
              <a:buNone/>
            </a:pPr>
            <a:r>
              <a:rPr lang="pl-PL" sz="2300" b="1" dirty="0"/>
              <a:t>Zdający:</a:t>
            </a:r>
          </a:p>
          <a:p>
            <a:pPr marL="273050" indent="-273050" algn="just" defTabSz="179388">
              <a:lnSpc>
                <a:spcPct val="110000"/>
              </a:lnSpc>
              <a:buClr>
                <a:srgbClr val="C00000"/>
              </a:buClr>
              <a:buFont typeface="Wingdings" pitchFamily="2" charset="2"/>
              <a:buAutoNum type="arabicPeriod"/>
            </a:pPr>
            <a:r>
              <a:rPr lang="pl-PL" sz="2200" dirty="0">
                <a:solidFill>
                  <a:schemeClr val="tx1"/>
                </a:solidFill>
              </a:rPr>
              <a:t>sprawdza liczbę stron arkusza i jakość wydruku,</a:t>
            </a:r>
          </a:p>
          <a:p>
            <a:pPr marL="273050" indent="-273050" algn="just" defTabSz="179388">
              <a:lnSpc>
                <a:spcPct val="110000"/>
              </a:lnSpc>
              <a:buClr>
                <a:srgbClr val="C00000"/>
              </a:buClr>
              <a:buFont typeface="Wingdings" pitchFamily="2" charset="2"/>
              <a:buAutoNum type="arabicPeriod"/>
            </a:pPr>
            <a:r>
              <a:rPr lang="pl-PL" sz="2200" dirty="0">
                <a:solidFill>
                  <a:schemeClr val="tx1"/>
                </a:solidFill>
              </a:rPr>
              <a:t>zgłasza braki i usterki w celu wymiany arkusza (w razie potrzeby),</a:t>
            </a:r>
          </a:p>
          <a:p>
            <a:pPr marL="273050" indent="-273050" algn="just" defTabSz="179388">
              <a:lnSpc>
                <a:spcPct val="110000"/>
              </a:lnSpc>
              <a:buClr>
                <a:srgbClr val="C00000"/>
              </a:buClr>
              <a:buFont typeface="Wingdings" pitchFamily="2" charset="2"/>
              <a:buAutoNum type="arabicPeriod"/>
            </a:pPr>
            <a:r>
              <a:rPr lang="pl-PL" sz="2200" dirty="0">
                <a:solidFill>
                  <a:schemeClr val="tx1"/>
                </a:solidFill>
              </a:rPr>
              <a:t>zapoznaje się z </a:t>
            </a:r>
            <a:r>
              <a:rPr lang="pl-PL" sz="2200" i="1" dirty="0">
                <a:solidFill>
                  <a:schemeClr val="tx1"/>
                </a:solidFill>
              </a:rPr>
              <a:t>Informacją </a:t>
            </a:r>
            <a:r>
              <a:rPr lang="pl-PL" sz="2200" dirty="0">
                <a:solidFill>
                  <a:schemeClr val="tx1"/>
                </a:solidFill>
              </a:rPr>
              <a:t>/</a:t>
            </a:r>
            <a:r>
              <a:rPr lang="pl-PL" sz="2200" i="1" dirty="0">
                <a:solidFill>
                  <a:schemeClr val="tx1"/>
                </a:solidFill>
              </a:rPr>
              <a:t>Instrukcją</a:t>
            </a:r>
            <a:r>
              <a:rPr lang="pl-PL" sz="2200" dirty="0">
                <a:solidFill>
                  <a:schemeClr val="tx1"/>
                </a:solidFill>
              </a:rPr>
              <a:t> z pierwszej strony arkusza,</a:t>
            </a:r>
          </a:p>
          <a:p>
            <a:pPr marL="273050" indent="-273050" algn="just" defTabSz="179388">
              <a:lnSpc>
                <a:spcPct val="110000"/>
              </a:lnSpc>
              <a:buClr>
                <a:srgbClr val="C00000"/>
              </a:buClr>
              <a:buFont typeface="Wingdings" pitchFamily="2" charset="2"/>
              <a:buAutoNum type="arabicPeriod"/>
            </a:pPr>
            <a:r>
              <a:rPr lang="pl-PL" sz="2200" dirty="0">
                <a:solidFill>
                  <a:schemeClr val="tx1"/>
                </a:solidFill>
              </a:rPr>
              <a:t>sprawdza poprawność numeru PESEL na nalepkach z OKE,</a:t>
            </a:r>
          </a:p>
          <a:p>
            <a:pPr marL="273050" indent="-273050" algn="just" defTabSz="179388">
              <a:lnSpc>
                <a:spcPct val="110000"/>
              </a:lnSpc>
              <a:buClr>
                <a:srgbClr val="C00000"/>
              </a:buClr>
              <a:buFont typeface="Wingdings" pitchFamily="2" charset="2"/>
              <a:buAutoNum type="arabicPeriod"/>
            </a:pPr>
            <a:r>
              <a:rPr lang="pl-PL" sz="2200" dirty="0">
                <a:solidFill>
                  <a:schemeClr val="tx1"/>
                </a:solidFill>
              </a:rPr>
              <a:t>koduje arkusz umieszczając w wyznaczonych miejscach arkusza:</a:t>
            </a:r>
          </a:p>
          <a:p>
            <a:pPr marL="0" indent="0" algn="just" defTabSz="179388">
              <a:lnSpc>
                <a:spcPct val="110000"/>
              </a:lnSpc>
              <a:buClr>
                <a:srgbClr val="C00000"/>
              </a:buClr>
              <a:buNone/>
            </a:pPr>
            <a:r>
              <a:rPr lang="pl-PL" sz="2200" dirty="0">
                <a:solidFill>
                  <a:schemeClr val="tx1"/>
                </a:solidFill>
              </a:rPr>
              <a:t>    trzyznakowy kod, numer PESEL i naklejki z kodem kreskowym, </a:t>
            </a:r>
          </a:p>
          <a:p>
            <a:pPr marL="0" indent="0" algn="just" defTabSz="179388">
              <a:lnSpc>
                <a:spcPct val="110000"/>
              </a:lnSpc>
              <a:buClr>
                <a:srgbClr val="C00000"/>
              </a:buClr>
              <a:buNone/>
            </a:pPr>
            <a:r>
              <a:rPr lang="pl-PL" sz="2200" dirty="0">
                <a:solidFill>
                  <a:srgbClr val="FF0000"/>
                </a:solidFill>
              </a:rPr>
              <a:t>6. </a:t>
            </a:r>
            <a:r>
              <a:rPr lang="pl-PL" sz="2200" dirty="0">
                <a:solidFill>
                  <a:schemeClr val="tx1"/>
                </a:solidFill>
              </a:rPr>
              <a:t>zaznacza odpowiedzi do zadań zamkniętych na karcie odpowiedzi,</a:t>
            </a:r>
          </a:p>
          <a:p>
            <a:pPr marL="0" indent="0" algn="just" defTabSz="179388">
              <a:lnSpc>
                <a:spcPct val="110000"/>
              </a:lnSpc>
              <a:buClr>
                <a:srgbClr val="C00000"/>
              </a:buClr>
              <a:buNone/>
            </a:pPr>
            <a:r>
              <a:rPr lang="pl-PL" sz="2200" dirty="0">
                <a:solidFill>
                  <a:srgbClr val="FF0000"/>
                </a:solidFill>
              </a:rPr>
              <a:t>7. </a:t>
            </a:r>
            <a:r>
              <a:rPr lang="pl-PL" sz="2200" dirty="0">
                <a:solidFill>
                  <a:schemeClr val="tx1"/>
                </a:solidFill>
              </a:rPr>
              <a:t>zapisuje rozwiązania zadań otwartych,</a:t>
            </a:r>
          </a:p>
          <a:p>
            <a:pPr marL="0" indent="0" defTabSz="179388">
              <a:lnSpc>
                <a:spcPct val="110000"/>
              </a:lnSpc>
              <a:buClr>
                <a:srgbClr val="C00000"/>
              </a:buClr>
              <a:buNone/>
            </a:pPr>
            <a:r>
              <a:rPr lang="pl-PL" sz="2200" dirty="0">
                <a:solidFill>
                  <a:srgbClr val="FF0000"/>
                </a:solidFill>
              </a:rPr>
              <a:t>8</a:t>
            </a:r>
            <a:r>
              <a:rPr lang="pl-PL" sz="2200" dirty="0">
                <a:solidFill>
                  <a:schemeClr val="tx1"/>
                </a:solidFill>
              </a:rPr>
              <a:t>. zgłasza wcześniejsze zakończenie pracy z arkuszem</a:t>
            </a:r>
            <a:br>
              <a:rPr lang="pl-PL" sz="2200" dirty="0">
                <a:solidFill>
                  <a:schemeClr val="tx1"/>
                </a:solidFill>
              </a:rPr>
            </a:br>
            <a:r>
              <a:rPr lang="pl-PL" sz="2200" dirty="0">
                <a:solidFill>
                  <a:schemeClr val="tx1"/>
                </a:solidFill>
              </a:rPr>
              <a:t>    przez podniesienie ręki,</a:t>
            </a:r>
          </a:p>
          <a:p>
            <a:pPr marL="0" indent="0" algn="just" defTabSz="179388">
              <a:lnSpc>
                <a:spcPct val="110000"/>
              </a:lnSpc>
              <a:buClr>
                <a:srgbClr val="C00000"/>
              </a:buClr>
              <a:buNone/>
            </a:pPr>
            <a:r>
              <a:rPr lang="pl-PL" sz="2200" dirty="0">
                <a:solidFill>
                  <a:srgbClr val="FF0000"/>
                </a:solidFill>
              </a:rPr>
              <a:t>9. </a:t>
            </a:r>
            <a:r>
              <a:rPr lang="pl-PL" sz="2200" dirty="0">
                <a:solidFill>
                  <a:schemeClr val="tx1"/>
                </a:solidFill>
              </a:rPr>
              <a:t>po zakończeniu pracy odkłada arkusz na brzeg ławki.</a:t>
            </a:r>
          </a:p>
          <a:p>
            <a:pPr marL="273050" indent="-273050" defTabSz="179388">
              <a:lnSpc>
                <a:spcPct val="110000"/>
              </a:lnSpc>
              <a:buClr>
                <a:srgbClr val="C00000"/>
              </a:buClr>
              <a:buFont typeface="Wingdings" pitchFamily="2" charset="2"/>
              <a:buAutoNum type="arabicPeriod"/>
            </a:pPr>
            <a:endParaRPr lang="pl-PL" sz="2000" dirty="0">
              <a:solidFill>
                <a:prstClr val="black"/>
              </a:solidFill>
            </a:endParaRPr>
          </a:p>
          <a:p>
            <a:pPr marL="273050" indent="-273050" defTabSz="179388">
              <a:lnSpc>
                <a:spcPct val="110000"/>
              </a:lnSpc>
              <a:buClr>
                <a:srgbClr val="C00000"/>
              </a:buClr>
              <a:buFont typeface="Wingdings" pitchFamily="2" charset="2"/>
              <a:buAutoNum type="arabicPeriod"/>
            </a:pPr>
            <a:endParaRPr lang="pl-PL" sz="2000" dirty="0"/>
          </a:p>
          <a:p>
            <a:pPr marL="114300" indent="0">
              <a:buClr>
                <a:schemeClr val="accent2"/>
              </a:buClr>
              <a:buNone/>
            </a:pPr>
            <a:endParaRPr lang="pl-PL" sz="2000" dirty="0">
              <a:solidFill>
                <a:prstClr val="black"/>
              </a:solidFill>
            </a:endParaRPr>
          </a:p>
        </p:txBody>
      </p:sp>
      <p:sp>
        <p:nvSpPr>
          <p:cNvPr id="38921" name="Rectangle 6"/>
          <p:cNvSpPr>
            <a:spLocks noChangeArrowheads="1"/>
          </p:cNvSpPr>
          <p:nvPr/>
        </p:nvSpPr>
        <p:spPr bwMode="auto">
          <a:xfrm>
            <a:off x="201137" y="6093342"/>
            <a:ext cx="87129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F5345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 algn="ctr">
              <a:buClr>
                <a:schemeClr val="accent2"/>
              </a:buClr>
              <a:buSzPct val="80000"/>
            </a:pPr>
            <a:r>
              <a:rPr lang="pl-PL" b="1" u="sng" dirty="0">
                <a:solidFill>
                  <a:srgbClr val="C00000"/>
                </a:solidFill>
              </a:rPr>
              <a:t>Na stoliku przed każdym z uczniów znajduje się wizytówka </a:t>
            </a:r>
          </a:p>
          <a:p>
            <a:pPr marL="285750" indent="-285750" algn="ctr">
              <a:buClr>
                <a:schemeClr val="accent2"/>
              </a:buClr>
              <a:buSzPct val="80000"/>
            </a:pPr>
            <a:r>
              <a:rPr lang="pl-PL" b="1" u="sng" dirty="0">
                <a:solidFill>
                  <a:srgbClr val="C00000"/>
                </a:solidFill>
              </a:rPr>
              <a:t>z danymi potrzebnymi do kodowania</a:t>
            </a:r>
            <a:r>
              <a:rPr lang="pl-PL" b="1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43395206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6E9817-0265-41C0-85FB-D8EE8091E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  <a:sym typeface="Arial"/>
              </a:rPr>
              <a:t>Budowa ARKUSZA EGZAMINACYJNEGO</a:t>
            </a: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354B2C7-A636-45C9-ADFC-19E2DD06D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14</a:t>
            </a:fld>
            <a:endParaRPr lang="pl-PL"/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9C51168C-73F7-491B-81D6-2557611D76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738" t="2053" r="4795"/>
          <a:stretch/>
        </p:blipFill>
        <p:spPr>
          <a:xfrm>
            <a:off x="338824" y="2492896"/>
            <a:ext cx="8435280" cy="343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00063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numeru slajdu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75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557213" indent="-214313" eaLnBrk="0" hangingPunct="0">
              <a:defRPr sz="75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857250" indent="-171450" eaLnBrk="0" hangingPunct="0">
              <a:defRPr sz="75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200150" indent="-171450" eaLnBrk="0" hangingPunct="0">
              <a:defRPr sz="75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1543050" indent="-171450" eaLnBrk="0" hangingPunct="0">
              <a:defRPr sz="75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75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75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75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75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2D61CE-2500-413E-92D8-81D2B4402C80}" type="slidenum">
              <a:rPr lang="pl-PL" altLang="pl-PL" sz="900">
                <a:solidFill>
                  <a:srgbClr val="595959"/>
                </a:solidFill>
                <a:latin typeface="Century Gothic" pitchFamily="34" charset="0"/>
              </a:rPr>
              <a:pPr eaLnBrk="1" hangingPunct="1"/>
              <a:t>15</a:t>
            </a:fld>
            <a:endParaRPr lang="pl-PL" altLang="pl-PL" sz="900">
              <a:solidFill>
                <a:srgbClr val="595959"/>
              </a:solidFill>
              <a:latin typeface="Century Gothic" pitchFamily="34" charset="0"/>
            </a:endParaRPr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942975"/>
            <a:ext cx="4667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ext Box 5"/>
          <p:cNvSpPr txBox="1">
            <a:spLocks noChangeArrowheads="1"/>
          </p:cNvSpPr>
          <p:nvPr/>
        </p:nvSpPr>
        <p:spPr bwMode="auto">
          <a:xfrm>
            <a:off x="1143000" y="1014413"/>
            <a:ext cx="6777372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lnSpc>
                <a:spcPts val="1875"/>
              </a:lnSpc>
              <a:defRPr/>
            </a:pPr>
            <a:r>
              <a:rPr lang="pl-PL" altLang="pl-PL" sz="1800" b="1" dirty="0">
                <a:solidFill>
                  <a:srgbClr val="0000CC"/>
                </a:solidFill>
                <a:ea typeface="Tahoma" pitchFamily="34" charset="0"/>
                <a:cs typeface="Tahoma" pitchFamily="34" charset="0"/>
              </a:rPr>
              <a:t>Wygląd arkuszy egzaminacyjnych</a:t>
            </a:r>
            <a:endParaRPr lang="pl-PL" altLang="pl-PL" sz="1800" dirty="0">
              <a:solidFill>
                <a:srgbClr val="0000CC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24582" name="Text Box 4"/>
          <p:cNvSpPr txBox="1">
            <a:spLocks noChangeArrowheads="1"/>
          </p:cNvSpPr>
          <p:nvPr/>
        </p:nvSpPr>
        <p:spPr bwMode="auto">
          <a:xfrm>
            <a:off x="1143000" y="5793582"/>
            <a:ext cx="68580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altLang="pl-PL" sz="900" b="1" dirty="0">
                <a:solidFill>
                  <a:srgbClr val="0000CC"/>
                </a:solidFill>
                <a:latin typeface="Times New Roman" pitchFamily="18" charset="0"/>
              </a:rPr>
              <a:t>Okręgowa Komisja Egzaminacyjna w Gdańsku,  ul. Na Stoku 49,  80-874 Gdańsk,  tel.: (058) 320 55 90</a:t>
            </a:r>
          </a:p>
        </p:txBody>
      </p:sp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" t="5623" r="-580" b="-9373"/>
          <a:stretch>
            <a:fillRect/>
          </a:stretch>
        </p:blipFill>
        <p:spPr bwMode="auto">
          <a:xfrm>
            <a:off x="7171136" y="965598"/>
            <a:ext cx="586978" cy="444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4E5845BF-2100-42CA-AFAF-6CD6F7A9E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646" y="1613380"/>
            <a:ext cx="3888432" cy="1827563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ACBF14B-4C01-4D65-A8BE-9B307C618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5947" y="3500117"/>
            <a:ext cx="3590839" cy="2293464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568BEA25-7F95-4370-B435-EFB3DF4F53D3}"/>
              </a:ext>
            </a:extLst>
          </p:cNvPr>
          <p:cNvSpPr txBox="1"/>
          <p:nvPr/>
        </p:nvSpPr>
        <p:spPr>
          <a:xfrm>
            <a:off x="5490102" y="1700809"/>
            <a:ext cx="2376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Naklejkę z kodem zdającego umieszcza się na:</a:t>
            </a:r>
          </a:p>
          <a:p>
            <a:pPr marL="128588" indent="-128588">
              <a:buFontTx/>
              <a:buChar char="-"/>
            </a:pPr>
            <a:r>
              <a:rPr lang="pl-PL" sz="15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pierwszej stronie arkusza </a:t>
            </a:r>
          </a:p>
          <a:p>
            <a:pPr marL="128588" indent="-128588">
              <a:buFontTx/>
              <a:buChar char="-"/>
            </a:pPr>
            <a:r>
              <a:rPr lang="pl-PL" sz="15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karcie odpowiedzi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8AF6086-27B8-43ED-BFAA-DC75F977C14D}"/>
              </a:ext>
            </a:extLst>
          </p:cNvPr>
          <p:cNvSpPr txBox="1"/>
          <p:nvPr/>
        </p:nvSpPr>
        <p:spPr>
          <a:xfrm>
            <a:off x="1290976" y="3654209"/>
            <a:ext cx="28083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Język niemiecki i język rosyjski</a:t>
            </a:r>
          </a:p>
          <a:p>
            <a:endParaRPr lang="pl-PL" sz="15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15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Naklejkę z kodem zdającego umieszcza się na:</a:t>
            </a:r>
          </a:p>
          <a:p>
            <a:pPr marL="128588" indent="-128588">
              <a:buFontTx/>
              <a:buChar char="-"/>
            </a:pPr>
            <a:r>
              <a:rPr lang="pl-PL" sz="15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pierwszej stronie arkusza </a:t>
            </a:r>
          </a:p>
          <a:p>
            <a:pPr marL="128588" indent="-128588">
              <a:buFontTx/>
              <a:buChar char="-"/>
            </a:pPr>
            <a:r>
              <a:rPr lang="pl-PL" sz="15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karcie odpowiedzi</a:t>
            </a:r>
          </a:p>
          <a:p>
            <a:pPr marL="128588" indent="-128588">
              <a:buFontTx/>
              <a:buChar char="-"/>
            </a:pPr>
            <a:r>
              <a:rPr lang="pl-PL" sz="1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karcie rozwiązań zadań otwartych (na każdej kartce) </a:t>
            </a:r>
          </a:p>
        </p:txBody>
      </p:sp>
    </p:spTree>
    <p:extLst>
      <p:ext uri="{BB962C8B-B14F-4D97-AF65-F5344CB8AC3E}">
        <p14:creationId xmlns:p14="http://schemas.microsoft.com/office/powerpoint/2010/main" val="2333792731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8" cy="129614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l-PL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Czynności  składające  się </a:t>
            </a:r>
            <a:br>
              <a:rPr lang="pl-PL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 kodowanie  arkuszy  egzaminacyjnych</a:t>
            </a:r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8982373"/>
              </p:ext>
            </p:extLst>
          </p:nvPr>
        </p:nvGraphicFramePr>
        <p:xfrm>
          <a:off x="251520" y="1700808"/>
          <a:ext cx="8640340" cy="4896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2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6914"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Na pierwszej stronie zeszytu zadań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Na karcie odpowiedzi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5554">
                <a:tc>
                  <a:txBody>
                    <a:bodyPr/>
                    <a:lstStyle/>
                    <a:p>
                      <a:pPr marL="0" indent="0" algn="l"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</a:pPr>
                      <a:r>
                        <a:rPr lang="pl-PL" sz="1800" dirty="0"/>
                        <a:t>wpisanie trzyznakowego kodu zdającego w odpowiednie pola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</a:pPr>
                      <a:r>
                        <a:rPr lang="pl-PL" sz="1800" dirty="0"/>
                        <a:t>wpisanie trzyznakowego kodu zdającego w odpowiednie pola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2377">
                <a:tc>
                  <a:txBody>
                    <a:bodyPr/>
                    <a:lstStyle/>
                    <a:p>
                      <a:r>
                        <a:rPr lang="pl-PL" sz="1800" dirty="0"/>
                        <a:t>wpisanie numeru PESEL zdającego </a:t>
                      </a:r>
                      <a:br>
                        <a:rPr lang="pl-PL" sz="1800" dirty="0"/>
                      </a:br>
                      <a:r>
                        <a:rPr lang="pl-PL" sz="1800" dirty="0"/>
                        <a:t>w odpowiednie pola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wpisanie numeru PESEL zdającego </a:t>
                      </a:r>
                      <a:br>
                        <a:rPr lang="pl-PL" sz="1800" dirty="0"/>
                      </a:br>
                      <a:r>
                        <a:rPr lang="pl-PL" sz="1800" dirty="0"/>
                        <a:t>w odpowiednie pola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16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/>
                        <a:t>naklejenie nalepki z kodem kreskowym i numerem PESEL ucznia</a:t>
                      </a:r>
                      <a:r>
                        <a:rPr lang="pl-PL" sz="1800" baseline="0" dirty="0"/>
                        <a:t> </a:t>
                      </a:r>
                      <a:br>
                        <a:rPr lang="pl-PL" sz="1800" baseline="0" dirty="0"/>
                      </a:br>
                      <a:r>
                        <a:rPr lang="pl-PL" sz="1800" dirty="0"/>
                        <a:t>w polu na nią przeznaczonym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/>
                        <a:t>naklejenie nalepki z kodem kreskowym i numerem PESEL ucznia</a:t>
                      </a:r>
                      <a:br>
                        <a:rPr lang="pl-PL" sz="1800" dirty="0"/>
                      </a:br>
                      <a:r>
                        <a:rPr lang="pl-PL" sz="1800" dirty="0"/>
                        <a:t>w polu na nią przeznaczonym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359088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B70110-D975-4326-AD1A-49E417113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082F9D3-BE3D-4984-B270-CFA131AAA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 Okręgowa Komisja Egzaminacyjna w Gdańsku, tel. (058) 320 55 92, e-mail: komisja@oke.gda.pl </a:t>
            </a: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BD8FBF3-11FB-4D77-941C-AEC4A493D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17</a:t>
            </a:fld>
            <a:endParaRPr lang="pl-PL"/>
          </a:p>
        </p:txBody>
      </p:sp>
      <p:pic>
        <p:nvPicPr>
          <p:cNvPr id="6" name="Symbol zastępczy zawartości 8" descr="Obraz zawierający zrzut ekranu&#10;&#10;Opis wygenerowany przy bardzo wysokim poziomie pewności">
            <a:extLst>
              <a:ext uri="{FF2B5EF4-FFF2-40B4-BE49-F238E27FC236}">
                <a16:creationId xmlns:a16="http://schemas.microsoft.com/office/drawing/2014/main" id="{4A8F6603-0B09-4880-A7BD-637145B5EC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52" y="168533"/>
            <a:ext cx="4088810" cy="5996770"/>
          </a:xfrm>
          <a:prstGeom prst="rect">
            <a:avLst/>
          </a:prstGeom>
        </p:spPr>
      </p:pic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DD3B19D0-62B1-464A-A856-E35A679E5B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503" y="168533"/>
            <a:ext cx="4508345" cy="599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22697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" name="Picture 30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60648"/>
            <a:ext cx="4540562" cy="6397030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2" name="Rectangle 21"/>
          <p:cNvSpPr>
            <a:spLocks noGrp="1"/>
          </p:cNvSpPr>
          <p:nvPr>
            <p:ph type="ftr" sz="quarter" idx="4294967295"/>
          </p:nvPr>
        </p:nvSpPr>
        <p:spPr>
          <a:xfrm>
            <a:off x="3203575" y="6308725"/>
            <a:ext cx="5940425" cy="549275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pl-PL">
              <a:latin typeface="Verdana" pitchFamily="34" charset="0"/>
            </a:endParaRPr>
          </a:p>
          <a:p>
            <a:pPr eaLnBrk="1" hangingPunct="1"/>
            <a:endParaRPr lang="en-US">
              <a:latin typeface="Verdana" pitchFamily="34" charset="0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5483" y="179523"/>
            <a:ext cx="39243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70000"/>
              </a:spcBef>
              <a:defRPr/>
            </a:pPr>
            <a:endParaRPr lang="pl-PL" sz="800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algn="ctr">
              <a:defRPr/>
            </a:pPr>
            <a:r>
              <a:rPr lang="pl-PL" sz="24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Przykładowa</a:t>
            </a:r>
            <a:br>
              <a:rPr lang="pl-PL" sz="24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pl-PL" sz="24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karta odpowiedzi</a:t>
            </a:r>
          </a:p>
          <a:p>
            <a:pPr>
              <a:defRPr/>
            </a:pPr>
            <a:endParaRPr lang="pl-PL" sz="800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sp>
        <p:nvSpPr>
          <p:cNvPr id="424976" name="Text Box 16"/>
          <p:cNvSpPr txBox="1">
            <a:spLocks noChangeArrowheads="1"/>
          </p:cNvSpPr>
          <p:nvPr/>
        </p:nvSpPr>
        <p:spPr bwMode="auto">
          <a:xfrm>
            <a:off x="323850" y="4110553"/>
            <a:ext cx="4176713" cy="209288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buClr>
                <a:srgbClr val="660033"/>
              </a:buClr>
              <a:buSzPct val="130000"/>
              <a:buFont typeface="Symbol" pitchFamily="18" charset="2"/>
              <a:buNone/>
            </a:pPr>
            <a:r>
              <a:rPr lang="pl-PL" dirty="0">
                <a:latin typeface="+mn-lt"/>
              </a:rPr>
              <a:t>Naklejkę</a:t>
            </a:r>
            <a:br>
              <a:rPr lang="pl-PL" dirty="0">
                <a:latin typeface="+mn-lt"/>
              </a:rPr>
            </a:br>
            <a:r>
              <a:rPr lang="pl-PL" dirty="0">
                <a:latin typeface="+mn-lt"/>
              </a:rPr>
              <a:t>z kodem kreskowym </a:t>
            </a:r>
            <a:r>
              <a:rPr lang="pl-PL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ucznia</a:t>
            </a:r>
          </a:p>
          <a:p>
            <a:pPr eaLnBrk="1" hangingPunct="1">
              <a:buClr>
                <a:srgbClr val="660033"/>
              </a:buClr>
              <a:buSzPct val="130000"/>
              <a:buFont typeface="Symbol" pitchFamily="18" charset="2"/>
              <a:buNone/>
            </a:pPr>
            <a:r>
              <a:rPr lang="pl-PL" dirty="0">
                <a:latin typeface="+mn-lt"/>
              </a:rPr>
              <a:t>należy umieścić </a:t>
            </a:r>
            <a:br>
              <a:rPr lang="pl-PL" dirty="0">
                <a:latin typeface="+mn-lt"/>
              </a:rPr>
            </a:br>
            <a:r>
              <a:rPr lang="pl-PL" dirty="0">
                <a:latin typeface="+mn-lt"/>
              </a:rPr>
              <a:t>w miejscu na nią </a:t>
            </a:r>
            <a:br>
              <a:rPr lang="pl-PL" dirty="0">
                <a:latin typeface="+mn-lt"/>
              </a:rPr>
            </a:br>
            <a:r>
              <a:rPr lang="pl-PL" dirty="0">
                <a:latin typeface="+mn-lt"/>
              </a:rPr>
              <a:t>przeznaczonym, </a:t>
            </a:r>
          </a:p>
          <a:p>
            <a:pPr eaLnBrk="1" hangingPunct="1">
              <a:buClr>
                <a:srgbClr val="660033"/>
              </a:buClr>
              <a:buSzPct val="130000"/>
              <a:buFont typeface="Symbol" pitchFamily="18" charset="2"/>
              <a:buNone/>
            </a:pPr>
            <a:r>
              <a:rPr lang="pl-PL" sz="2000" b="1" dirty="0">
                <a:latin typeface="+mn-lt"/>
              </a:rPr>
              <a:t>nie na kodzie </a:t>
            </a:r>
            <a:br>
              <a:rPr lang="pl-PL" sz="2000" b="1" dirty="0">
                <a:latin typeface="+mn-lt"/>
              </a:rPr>
            </a:br>
            <a:r>
              <a:rPr lang="pl-PL" sz="2000" b="1" dirty="0">
                <a:latin typeface="+mn-lt"/>
              </a:rPr>
              <a:t>kreskowym arkusza</a:t>
            </a:r>
            <a:r>
              <a:rPr lang="pl-PL" sz="2000" dirty="0">
                <a:solidFill>
                  <a:srgbClr val="0C59BF"/>
                </a:solidFill>
                <a:latin typeface="+mn-lt"/>
              </a:rPr>
              <a:t>.</a:t>
            </a: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3954547" y="4505325"/>
            <a:ext cx="719137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pl-PL" sz="9600" b="1" dirty="0">
                <a:solidFill>
                  <a:srgbClr val="062D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!</a:t>
            </a:r>
          </a:p>
        </p:txBody>
      </p:sp>
      <p:sp>
        <p:nvSpPr>
          <p:cNvPr id="424972" name="Line 12"/>
          <p:cNvSpPr>
            <a:spLocks noChangeShapeType="1"/>
          </p:cNvSpPr>
          <p:nvPr/>
        </p:nvSpPr>
        <p:spPr bwMode="auto">
          <a:xfrm flipV="1">
            <a:off x="5402530" y="2496102"/>
            <a:ext cx="1584101" cy="2009223"/>
          </a:xfrm>
          <a:prstGeom prst="line">
            <a:avLst/>
          </a:prstGeom>
          <a:noFill/>
          <a:ln w="1270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pl-PL"/>
          </a:p>
        </p:txBody>
      </p:sp>
      <p:sp>
        <p:nvSpPr>
          <p:cNvPr id="424971" name="Line 11"/>
          <p:cNvSpPr>
            <a:spLocks noChangeShapeType="1"/>
          </p:cNvSpPr>
          <p:nvPr/>
        </p:nvSpPr>
        <p:spPr bwMode="auto">
          <a:xfrm flipV="1">
            <a:off x="4639415" y="1016843"/>
            <a:ext cx="1012705" cy="504726"/>
          </a:xfrm>
          <a:prstGeom prst="line">
            <a:avLst/>
          </a:prstGeom>
          <a:noFill/>
          <a:ln w="1270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pl-PL"/>
          </a:p>
        </p:txBody>
      </p:sp>
      <p:sp>
        <p:nvSpPr>
          <p:cNvPr id="424969" name="Rectangle 9"/>
          <p:cNvSpPr>
            <a:spLocks noChangeArrowheads="1"/>
          </p:cNvSpPr>
          <p:nvPr/>
        </p:nvSpPr>
        <p:spPr bwMode="auto">
          <a:xfrm>
            <a:off x="4994146" y="620688"/>
            <a:ext cx="1451104" cy="425450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l">
              <a:spcBef>
                <a:spcPct val="50000"/>
              </a:spcBef>
              <a:buClr>
                <a:srgbClr val="660033"/>
              </a:buClr>
              <a:buSzPct val="130000"/>
              <a:buFont typeface="Symbol" pitchFamily="18" charset="2"/>
              <a:buChar char="¨"/>
            </a:pPr>
            <a:endParaRPr lang="pl-PL" sz="2000" b="1">
              <a:solidFill>
                <a:srgbClr val="660033"/>
              </a:solidFill>
              <a:latin typeface="Times New Roman" pitchFamily="18" charset="0"/>
            </a:endParaRPr>
          </a:p>
        </p:txBody>
      </p:sp>
      <p:sp>
        <p:nvSpPr>
          <p:cNvPr id="424973" name="Text Box 13"/>
          <p:cNvSpPr txBox="1">
            <a:spLocks noChangeArrowheads="1"/>
          </p:cNvSpPr>
          <p:nvPr/>
        </p:nvSpPr>
        <p:spPr bwMode="auto">
          <a:xfrm>
            <a:off x="3563938" y="4149725"/>
            <a:ext cx="2881312" cy="71120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660033"/>
              </a:buClr>
              <a:buSzPct val="130000"/>
              <a:buFont typeface="Symbol" pitchFamily="18" charset="2"/>
              <a:buNone/>
            </a:pPr>
            <a:r>
              <a:rPr lang="pl-PL" sz="2000" dirty="0">
                <a:latin typeface="+mn-lt"/>
              </a:rPr>
              <a:t>Nalepka z kodem kreskowym </a:t>
            </a:r>
            <a:r>
              <a:rPr lang="pl-PL" sz="2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ucznia</a:t>
            </a: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1475557" y="1394376"/>
            <a:ext cx="2592387" cy="1320800"/>
          </a:xfrm>
          <a:prstGeom prst="rect">
            <a:avLst/>
          </a:prstGeom>
          <a:solidFill>
            <a:schemeClr val="bg1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pl-PL" sz="2400" b="1" dirty="0">
                <a:solidFill>
                  <a:srgbClr val="0D59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Nie zaklejać</a:t>
            </a:r>
            <a:r>
              <a:rPr lang="pl-PL" sz="2400" dirty="0"/>
              <a:t> </a:t>
            </a:r>
            <a:r>
              <a:rPr lang="pl-PL" sz="8000" b="1" dirty="0">
                <a:solidFill>
                  <a:srgbClr val="062D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!</a:t>
            </a:r>
            <a:endParaRPr lang="pl-PL" sz="8000" b="1" dirty="0">
              <a:solidFill>
                <a:srgbClr val="062D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sp>
        <p:nvSpPr>
          <p:cNvPr id="424970" name="Text Box 10"/>
          <p:cNvSpPr txBox="1">
            <a:spLocks noChangeArrowheads="1"/>
          </p:cNvSpPr>
          <p:nvPr/>
        </p:nvSpPr>
        <p:spPr bwMode="auto">
          <a:xfrm>
            <a:off x="1619672" y="1269206"/>
            <a:ext cx="3097213" cy="40640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660033"/>
              </a:buClr>
              <a:buSzPct val="130000"/>
              <a:buFont typeface="Symbol" pitchFamily="18" charset="2"/>
              <a:buNone/>
            </a:pPr>
            <a:r>
              <a:rPr lang="pl-PL" sz="2000" dirty="0">
                <a:latin typeface="+mn-lt"/>
              </a:rPr>
              <a:t>Kod kreskowy arkusza</a:t>
            </a: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6830888" y="6356350"/>
            <a:ext cx="2133600" cy="365125"/>
          </a:xfrm>
        </p:spPr>
        <p:txBody>
          <a:bodyPr/>
          <a:lstStyle/>
          <a:p>
            <a:fld id="{02F610FC-2A23-418C-96EB-AF7BC5C51D6B}" type="slidenum">
              <a:rPr lang="pl-PL" smtClean="0"/>
              <a:pPr/>
              <a:t>18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820923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24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24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24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24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424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4097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24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24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24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249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249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249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249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249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249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24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24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24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5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1000"/>
                                        <p:tgtEl>
                                          <p:spTgt spid="424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76" grpId="0" build="p" advAuto="0"/>
      <p:bldP spid="424972" grpId="0" animBg="1"/>
      <p:bldP spid="424971" grpId="0" animBg="1"/>
      <p:bldP spid="424969" grpId="0" animBg="1"/>
      <p:bldP spid="424973" grpId="0" animBg="1"/>
      <p:bldP spid="4097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3" name="Text Box 3"/>
          <p:cNvSpPr txBox="1">
            <a:spLocks noChangeArrowheads="1"/>
          </p:cNvSpPr>
          <p:nvPr/>
        </p:nvSpPr>
        <p:spPr bwMode="auto">
          <a:xfrm>
            <a:off x="4427538" y="1666875"/>
            <a:ext cx="4643437" cy="294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F5345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>
                <a:srgbClr val="660033"/>
              </a:buClr>
              <a:buSzPct val="130000"/>
              <a:buFont typeface="Symbol" pitchFamily="18" charset="2"/>
              <a:buNone/>
            </a:pPr>
            <a:r>
              <a:rPr lang="pl-PL" dirty="0"/>
              <a:t>Jeden z członków ZN odczytuje</a:t>
            </a:r>
          </a:p>
          <a:p>
            <a:pPr marL="182563" indent="-182563" algn="l">
              <a:spcBef>
                <a:spcPct val="2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</a:pPr>
            <a:r>
              <a:rPr lang="pl-PL" dirty="0"/>
              <a:t>  jeden raz głośno</a:t>
            </a:r>
          </a:p>
          <a:p>
            <a:pPr marL="182563" indent="-182563" algn="l">
              <a:spcBef>
                <a:spcPct val="2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</a:pPr>
            <a:r>
              <a:rPr lang="pl-PL" dirty="0"/>
              <a:t>  po kolei</a:t>
            </a:r>
          </a:p>
          <a:p>
            <a:pPr marL="182563" indent="-182563" algn="l">
              <a:spcBef>
                <a:spcPct val="2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</a:pPr>
            <a:r>
              <a:rPr lang="pl-PL" dirty="0"/>
              <a:t>  wszystkie teksty liczące po 250  słów</a:t>
            </a:r>
            <a:br>
              <a:rPr lang="pl-PL" dirty="0"/>
            </a:br>
            <a:r>
              <a:rPr lang="pl-PL" dirty="0"/>
              <a:t>  lub więcej</a:t>
            </a:r>
          </a:p>
          <a:p>
            <a:pPr marL="182563" indent="-182563" algn="l">
              <a:spcBef>
                <a:spcPct val="2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</a:pPr>
            <a:r>
              <a:rPr lang="pl-PL" dirty="0"/>
              <a:t>  stanowiące podstawę zadań </a:t>
            </a:r>
            <a:br>
              <a:rPr lang="pl-PL" dirty="0"/>
            </a:br>
            <a:r>
              <a:rPr lang="pl-PL" dirty="0"/>
              <a:t>  z języka polskiego.</a:t>
            </a:r>
          </a:p>
          <a:p>
            <a:pPr algn="l">
              <a:spcBef>
                <a:spcPct val="50000"/>
              </a:spcBef>
              <a:buClr>
                <a:srgbClr val="660033"/>
              </a:buClr>
              <a:buSzPct val="130000"/>
              <a:buFont typeface="Symbol" pitchFamily="18" charset="2"/>
              <a:buNone/>
            </a:pPr>
            <a:r>
              <a:rPr lang="pl-PL" b="1" dirty="0">
                <a:solidFill>
                  <a:srgbClr val="0D59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Czasu odczytywania nie wlicza się do czasu pracy z zestawem.</a:t>
            </a:r>
          </a:p>
        </p:txBody>
      </p:sp>
      <p:sp>
        <p:nvSpPr>
          <p:cNvPr id="327684" name="AutoShape 4"/>
          <p:cNvSpPr>
            <a:spLocks noChangeArrowheads="1"/>
          </p:cNvSpPr>
          <p:nvPr/>
        </p:nvSpPr>
        <p:spPr bwMode="auto">
          <a:xfrm rot="-535293">
            <a:off x="3563938" y="1484313"/>
            <a:ext cx="1044575" cy="358775"/>
          </a:xfrm>
          <a:prstGeom prst="curvedDownArrow">
            <a:avLst>
              <a:gd name="adj1" fmla="val 58230"/>
              <a:gd name="adj2" fmla="val 116460"/>
              <a:gd name="adj3" fmla="val 33333"/>
            </a:avLst>
          </a:prstGeom>
          <a:solidFill>
            <a:srgbClr val="00B050"/>
          </a:solidFill>
          <a:ln w="9525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pl-PL"/>
          </a:p>
        </p:txBody>
      </p:sp>
      <p:sp>
        <p:nvSpPr>
          <p:cNvPr id="327685" name="AutoShape 5"/>
          <p:cNvSpPr>
            <a:spLocks noChangeArrowheads="1"/>
          </p:cNvSpPr>
          <p:nvPr/>
        </p:nvSpPr>
        <p:spPr bwMode="auto">
          <a:xfrm>
            <a:off x="286643" y="2024063"/>
            <a:ext cx="3997325" cy="3133725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pl-PL"/>
          </a:p>
        </p:txBody>
      </p:sp>
      <p:sp>
        <p:nvSpPr>
          <p:cNvPr id="327686" name="Rectangle 6"/>
          <p:cNvSpPr>
            <a:spLocks noGrp="1"/>
          </p:cNvSpPr>
          <p:nvPr>
            <p:ph type="title" idx="4294967295"/>
          </p:nvPr>
        </p:nvSpPr>
        <p:spPr>
          <a:xfrm>
            <a:off x="-1" y="260350"/>
            <a:ext cx="9070975" cy="1139825"/>
          </a:xfrm>
          <a:noFill/>
        </p:spPr>
        <p:txBody>
          <a:bodyPr>
            <a:normAutofit fontScale="90000"/>
          </a:bodyPr>
          <a:lstStyle/>
          <a:p>
            <a:pPr indent="0">
              <a:defRPr/>
            </a:pPr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Odczytywanie tekstów liczących 250 słów</a:t>
            </a:r>
            <a:b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lub więcej (JEZYK POLSKI)</a:t>
            </a:r>
          </a:p>
        </p:txBody>
      </p:sp>
      <p:sp>
        <p:nvSpPr>
          <p:cNvPr id="327687" name="Text Box 7"/>
          <p:cNvSpPr txBox="1">
            <a:spLocks noChangeArrowheads="1"/>
          </p:cNvSpPr>
          <p:nvPr/>
        </p:nvSpPr>
        <p:spPr bwMode="auto">
          <a:xfrm>
            <a:off x="575122" y="2338388"/>
            <a:ext cx="385286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F5345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70000"/>
              </a:spcBef>
              <a:buClr>
                <a:srgbClr val="660033"/>
              </a:buClr>
              <a:buSzPct val="75000"/>
              <a:buFont typeface="Symbol" pitchFamily="18" charset="2"/>
              <a:buNone/>
            </a:pPr>
            <a:r>
              <a:rPr lang="pl-PL" dirty="0"/>
              <a:t>Uczniowie ze specyficznymi </a:t>
            </a:r>
            <a:br>
              <a:rPr lang="pl-PL" dirty="0"/>
            </a:br>
            <a:r>
              <a:rPr lang="pl-PL" dirty="0"/>
              <a:t>trudnościami w uczeniu się, </a:t>
            </a:r>
            <a:br>
              <a:rPr lang="pl-PL" dirty="0"/>
            </a:br>
            <a:r>
              <a:rPr lang="pl-PL" dirty="0"/>
              <a:t>w których opinii wskazano</a:t>
            </a:r>
          </a:p>
          <a:p>
            <a:pPr marL="285750" indent="-193675" algn="l">
              <a:spcBef>
                <a:spcPct val="5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</a:pPr>
            <a:r>
              <a:rPr lang="pl-PL" dirty="0"/>
              <a:t>  dysleksję głęboką</a:t>
            </a:r>
          </a:p>
          <a:p>
            <a:pPr marL="285750" indent="-193675" algn="l">
              <a:spcBef>
                <a:spcPct val="5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</a:pPr>
            <a:r>
              <a:rPr lang="pl-PL" dirty="0"/>
              <a:t>  poważne trudności </a:t>
            </a:r>
            <a:br>
              <a:rPr lang="pl-PL" dirty="0"/>
            </a:br>
            <a:r>
              <a:rPr lang="pl-PL" dirty="0"/>
              <a:t>  w czytaniu i rozumieniu</a:t>
            </a:r>
            <a:br>
              <a:rPr lang="pl-PL" dirty="0"/>
            </a:br>
            <a:r>
              <a:rPr lang="pl-PL" dirty="0"/>
              <a:t>  dłuższego tekstu</a:t>
            </a:r>
          </a:p>
        </p:txBody>
      </p:sp>
      <p:sp>
        <p:nvSpPr>
          <p:cNvPr id="327688" name="Text Box 8"/>
          <p:cNvSpPr txBox="1">
            <a:spLocks noChangeArrowheads="1"/>
          </p:cNvSpPr>
          <p:nvPr/>
        </p:nvSpPr>
        <p:spPr bwMode="auto">
          <a:xfrm>
            <a:off x="142875" y="5373216"/>
            <a:ext cx="79914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F5345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>
                <a:srgbClr val="660033"/>
              </a:buClr>
              <a:buSzPct val="130000"/>
              <a:buFont typeface="Symbol" pitchFamily="18" charset="2"/>
              <a:buNone/>
            </a:pPr>
            <a:r>
              <a:rPr lang="pl-PL" sz="1600" b="1" i="1" dirty="0"/>
              <a:t>Informacja o tym, że arkusz zawiera teksty do odczytania, </a:t>
            </a:r>
            <a:br>
              <a:rPr lang="pl-PL" sz="1600" b="1" i="1" dirty="0"/>
            </a:br>
            <a:r>
              <a:rPr lang="pl-PL" sz="1600" b="1" i="1" dirty="0"/>
              <a:t>będzie zamieszczona na stronie tytułowej.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3351077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6128" y="332656"/>
            <a:ext cx="8260672" cy="1296144"/>
          </a:xfrm>
        </p:spPr>
        <p:txBody>
          <a:bodyPr>
            <a:noAutofit/>
          </a:bodyPr>
          <a:lstStyle/>
          <a:p>
            <a:pPr lvl="0"/>
            <a:r>
              <a:rPr lang="pl-PL" sz="3200" b="1" kern="0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/>
                <a:cs typeface="Arial"/>
                <a:sym typeface="Arial"/>
              </a:rPr>
              <a:t>PROCEDURY POSTĘPOWANIA UCZNIA                         PODCZAS EGZAMINU</a:t>
            </a:r>
            <a:endParaRPr lang="pl-PL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916832"/>
            <a:ext cx="8640960" cy="4209331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l-PL" sz="2800" dirty="0"/>
              <a:t>Podczas trwania egzaminu uczeń </a:t>
            </a:r>
            <a:r>
              <a:rPr lang="pl-PL" sz="2800" b="1" u="sng" dirty="0"/>
              <a:t>nie może posiadać przy sobie telefonu komórkowego ani żadnych innych urządzeń łączności</a:t>
            </a:r>
            <a:r>
              <a:rPr lang="pl-PL" sz="3200" b="1" u="sng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pl-PL" sz="2800" dirty="0"/>
              <a:t>Cała praca ucznia musi być zapisana                                i zakodowana na karcie odpowiedzi </a:t>
            </a:r>
            <a:r>
              <a:rPr lang="pl-PL" sz="2800" dirty="0">
                <a:solidFill>
                  <a:srgbClr val="FF0000"/>
                </a:solidFill>
              </a:rPr>
              <a:t>czarnym długopisem</a:t>
            </a:r>
            <a:r>
              <a:rPr lang="pl-PL" sz="2800" dirty="0"/>
              <a:t> (piórem z czarnym atramentem</a:t>
            </a:r>
            <a:r>
              <a:rPr lang="pl-PL" dirty="0"/>
              <a:t>).</a:t>
            </a:r>
            <a:endParaRPr lang="pl-PL" sz="28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20</a:t>
            </a:fld>
            <a:endParaRPr lang="pl-PL"/>
          </a:p>
        </p:txBody>
      </p:sp>
    </p:spTree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b="1" kern="0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/>
                <a:cs typeface="Arial"/>
                <a:sym typeface="Arial"/>
              </a:rPr>
              <a:t>PROCEDURY POSTĘPOWANIA UCZNIA                           PODCZAS EGZAMINU  </a:t>
            </a:r>
            <a:endParaRPr lang="pl-PL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556792"/>
            <a:ext cx="8568952" cy="5040560"/>
          </a:xfrm>
        </p:spPr>
        <p:txBody>
          <a:bodyPr>
            <a:normAutofit fontScale="32500" lnSpcReduction="20000"/>
          </a:bodyPr>
          <a:lstStyle/>
          <a:p>
            <a:pPr algn="just">
              <a:lnSpc>
                <a:spcPct val="160000"/>
              </a:lnSpc>
            </a:pPr>
            <a:r>
              <a:rPr lang="pl-PL" sz="6000" dirty="0"/>
              <a:t>Podczas egzaminu, jeżeli uczeń musi zwrócić się do ZN            (sprawa medyczna, nagłe zachorowanie), </a:t>
            </a:r>
            <a:r>
              <a:rPr lang="pl-PL" sz="6000" b="1" dirty="0"/>
              <a:t>podnosi rękę               do góry i czeka, </a:t>
            </a:r>
            <a:r>
              <a:rPr lang="pl-PL" sz="6000" dirty="0"/>
              <a:t>aż podejdzie do niego nauczyciel z ZN                            i wyjaśni sprawę.</a:t>
            </a:r>
          </a:p>
          <a:p>
            <a:pPr algn="just">
              <a:lnSpc>
                <a:spcPct val="160000"/>
              </a:lnSpc>
            </a:pPr>
            <a:r>
              <a:rPr lang="pl-PL" sz="6000" dirty="0"/>
              <a:t>Po upływie </a:t>
            </a:r>
            <a:r>
              <a:rPr lang="pl-PL" sz="6000" b="1" dirty="0"/>
              <a:t>co najmniej 50%</a:t>
            </a:r>
            <a:r>
              <a:rPr lang="pl-PL" sz="6000" dirty="0"/>
              <a:t> czasu przewidzianego na egzamin, uczeń który </a:t>
            </a:r>
            <a:r>
              <a:rPr lang="pl-PL" sz="6000" b="1" dirty="0"/>
              <a:t>wcześniej ukończył </a:t>
            </a:r>
            <a:r>
              <a:rPr lang="pl-PL" sz="6000" dirty="0"/>
              <a:t>pracę, odkłada swój test </a:t>
            </a:r>
            <a:br>
              <a:rPr lang="pl-PL" sz="6000" dirty="0"/>
            </a:br>
            <a:r>
              <a:rPr lang="pl-PL" sz="6000" dirty="0"/>
              <a:t>na brzeg ławki, podnosi rękę do góry i czeka, </a:t>
            </a:r>
            <a:br>
              <a:rPr lang="pl-PL" sz="6000" dirty="0"/>
            </a:br>
            <a:r>
              <a:rPr lang="pl-PL" sz="6000" dirty="0"/>
              <a:t>aż podejdzie do niego nauczyciel  z ZN. </a:t>
            </a:r>
          </a:p>
          <a:p>
            <a:pPr algn="just">
              <a:lnSpc>
                <a:spcPct val="160000"/>
              </a:lnSpc>
            </a:pPr>
            <a:r>
              <a:rPr lang="pl-PL" sz="6000" dirty="0"/>
              <a:t>Po sprawdzeniu, że praca została prawidłowo zakodowana,                      oraz odpowiedzi zostały przeniesione na kartę odpowiedzi uczeń otrzyma pozwolenie na opuszczenie sali egzaminacyjnej.</a:t>
            </a:r>
          </a:p>
          <a:p>
            <a:pPr>
              <a:lnSpc>
                <a:spcPct val="170000"/>
              </a:lnSpc>
              <a:buNone/>
            </a:pPr>
            <a:endParaRPr lang="pl-PL" sz="18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21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8C03D2B-2F7D-494B-90E3-FAE85E790E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7020272" y="948682"/>
            <a:ext cx="718237" cy="53778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b="1" kern="0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/>
                <a:cs typeface="Arial"/>
                <a:sym typeface="Arial"/>
              </a:rPr>
              <a:t>PROCEDURY POSTĘPOWANIA UCZNIA                          PODCZAS EGZAMINU</a:t>
            </a:r>
            <a:endParaRPr lang="pl-PL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1447799"/>
            <a:ext cx="8784976" cy="5293569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l-PL" sz="2000" b="1" dirty="0"/>
              <a:t>Na 10 minut przed końcem </a:t>
            </a:r>
            <a:r>
              <a:rPr lang="pl-PL" sz="2000" dirty="0"/>
              <a:t>egzaminu z danego przedmiotu                             </a:t>
            </a:r>
            <a:r>
              <a:rPr lang="pl-PL" sz="2000" b="1" u="sng" dirty="0"/>
              <a:t>nie można już opuszczać sali </a:t>
            </a:r>
            <a:r>
              <a:rPr lang="pl-PL" sz="2000" dirty="0"/>
              <a:t>egzaminacyjnej. </a:t>
            </a:r>
          </a:p>
          <a:p>
            <a:pPr algn="just">
              <a:lnSpc>
                <a:spcPct val="150000"/>
              </a:lnSpc>
            </a:pPr>
            <a:r>
              <a:rPr lang="pl-PL" sz="2000" b="1" dirty="0"/>
              <a:t>Na 10 minut przed końcem </a:t>
            </a:r>
            <a:r>
              <a:rPr lang="pl-PL" sz="2000" dirty="0"/>
              <a:t>egzaminu PZN przypomina </a:t>
            </a:r>
            <a:br>
              <a:rPr lang="pl-PL" sz="2000" dirty="0"/>
            </a:br>
            <a:r>
              <a:rPr lang="pl-PL" sz="2000" dirty="0"/>
              <a:t>o konieczności przeniesienia odpowiedzi na kartę odpowiedzi.</a:t>
            </a:r>
          </a:p>
          <a:p>
            <a:pPr algn="just">
              <a:lnSpc>
                <a:spcPct val="150000"/>
              </a:lnSpc>
            </a:pPr>
            <a:r>
              <a:rPr lang="pl-PL" sz="2000" dirty="0"/>
              <a:t>Po upływie czasu przeznaczonego na pracę z arkuszem PZN wyznacza </a:t>
            </a:r>
            <a:r>
              <a:rPr lang="pl-PL" sz="2000" b="1" u="sng" dirty="0"/>
              <a:t>dodatkowe 5 min (10 min w przypadku języka niemieckiego)</a:t>
            </a:r>
            <a:r>
              <a:rPr lang="pl-PL" sz="2000" u="sng" dirty="0"/>
              <a:t>,</a:t>
            </a:r>
            <a:r>
              <a:rPr lang="pl-PL" sz="2000" dirty="0"/>
              <a:t> podczas których uczniowie, </a:t>
            </a:r>
            <a:r>
              <a:rPr lang="pl-PL" sz="2000" b="1" i="1" dirty="0">
                <a:solidFill>
                  <a:srgbClr val="0070C0"/>
                </a:solidFill>
              </a:rPr>
              <a:t>którzy mają obowiązek przenoszenia zaznaczeń do zadań zamkniętych na kartę odpowiedzi</a:t>
            </a:r>
            <a:r>
              <a:rPr lang="pl-PL" sz="2000" dirty="0"/>
              <a:t>, sprawdzają poprawność ich przeniesienia </a:t>
            </a:r>
            <a:br>
              <a:rPr lang="pl-PL" sz="2000" dirty="0"/>
            </a:br>
            <a:r>
              <a:rPr lang="pl-PL" sz="2000" dirty="0"/>
              <a:t>na kartę odpowiedzi, a potem </a:t>
            </a:r>
            <a:r>
              <a:rPr lang="pl-PL" sz="2000" dirty="0">
                <a:solidFill>
                  <a:prstClr val="black"/>
                </a:solidFill>
              </a:rPr>
              <a:t>odkładają arkusze na brzeg ławki                  i oczekują na pozwolenie opuszczenia sali egzaminacyjnej.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22</a:t>
            </a:fld>
            <a:endParaRPr lang="pl-PL" dirty="0"/>
          </a:p>
        </p:txBody>
      </p:sp>
    </p:spTree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6128" y="548680"/>
            <a:ext cx="8260672" cy="89911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l-PL" sz="3200" b="1" kern="0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/>
                <a:cs typeface="Arial"/>
                <a:sym typeface="Arial"/>
              </a:rPr>
              <a:t>PROCEDURY POSTĘPOWANIA UCZNIA                          PODCZAS EGZAMINU</a:t>
            </a:r>
            <a:endParaRPr lang="pl-PL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23</a:t>
            </a:fld>
            <a:endParaRPr lang="pl-PL"/>
          </a:p>
        </p:txBody>
      </p:sp>
      <p:sp>
        <p:nvSpPr>
          <p:cNvPr id="5" name="Prostokąt zaokrąglony 4"/>
          <p:cNvSpPr/>
          <p:nvPr/>
        </p:nvSpPr>
        <p:spPr>
          <a:xfrm>
            <a:off x="251520" y="1916832"/>
            <a:ext cx="8640960" cy="9361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KARTY</a:t>
            </a: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ODPOWIEDZI</a:t>
            </a:r>
            <a:endParaRPr lang="pl-PL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467544" y="3212976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/>
            <a:r>
              <a:rPr lang="pl-PL" sz="3600" dirty="0"/>
              <a:t>W żadnym przypadku</a:t>
            </a:r>
          </a:p>
          <a:p>
            <a:pPr marL="285750" indent="-285750" algn="ctr"/>
            <a:r>
              <a:rPr lang="pl-PL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 odrywać </a:t>
            </a:r>
          </a:p>
          <a:p>
            <a:pPr marL="285750" indent="-285750" algn="ctr"/>
            <a:r>
              <a:rPr lang="pl-PL" sz="3600" dirty="0"/>
              <a:t>kart odpowiedzi </a:t>
            </a:r>
          </a:p>
          <a:p>
            <a:pPr marL="285750" indent="-285750" algn="ctr"/>
            <a:r>
              <a:rPr lang="pl-PL" sz="3600" dirty="0"/>
              <a:t>od arkusza!</a:t>
            </a:r>
          </a:p>
          <a:p>
            <a:pPr algn="ctr"/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490474915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b="1" kern="0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/>
                <a:cs typeface="Arial"/>
                <a:sym typeface="Arial"/>
              </a:rPr>
              <a:t>PROCEDURY POSTĘPOWANIA UCZNIA                          PODCZAS EGZAMINU</a:t>
            </a:r>
            <a:endParaRPr lang="pl-PL" sz="3200" dirty="0">
              <a:latin typeface="+mn-l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556792"/>
            <a:ext cx="8579296" cy="5040560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pl-PL" dirty="0">
                <a:solidFill>
                  <a:schemeClr val="tx1"/>
                </a:solidFill>
              </a:rPr>
              <a:t>PZN prosi </a:t>
            </a:r>
            <a:r>
              <a:rPr lang="pl-PL" b="1" dirty="0">
                <a:solidFill>
                  <a:schemeClr val="tx1"/>
                </a:solidFill>
              </a:rPr>
              <a:t>jednego z uczniów </a:t>
            </a:r>
            <a:r>
              <a:rPr lang="pl-PL" dirty="0">
                <a:solidFill>
                  <a:schemeClr val="tx1"/>
                </a:solidFill>
              </a:rPr>
              <a:t>aby zaczekał  w sali,                 aż komisja egzaminacyjna  zapakuje prace piszących                            do bezpiecznej koperty.</a:t>
            </a:r>
          </a:p>
          <a:p>
            <a:pPr algn="just">
              <a:lnSpc>
                <a:spcPct val="160000"/>
              </a:lnSpc>
            </a:pPr>
            <a:r>
              <a:rPr lang="pl-PL" dirty="0">
                <a:solidFill>
                  <a:schemeClr val="tx1"/>
                </a:solidFill>
              </a:rPr>
              <a:t>Po</a:t>
            </a:r>
            <a:r>
              <a:rPr lang="pl-PL" b="1" dirty="0">
                <a:solidFill>
                  <a:schemeClr val="tx1"/>
                </a:solidFill>
              </a:rPr>
              <a:t> </a:t>
            </a:r>
            <a:r>
              <a:rPr lang="pl-PL" dirty="0">
                <a:solidFill>
                  <a:schemeClr val="tx1"/>
                </a:solidFill>
              </a:rPr>
              <a:t>zakończeniu egzaminów w danym dniu uczniowie </a:t>
            </a:r>
            <a:r>
              <a:rPr lang="pl-PL" b="1" dirty="0">
                <a:solidFill>
                  <a:schemeClr val="tx1"/>
                </a:solidFill>
              </a:rPr>
              <a:t>pod nadzorem członka ZN</a:t>
            </a:r>
            <a:r>
              <a:rPr lang="pl-PL" b="1" dirty="0">
                <a:solidFill>
                  <a:srgbClr val="C00000"/>
                </a:solidFill>
              </a:rPr>
              <a:t>,  z zachowaniem procedur bezpieczeństwa,</a:t>
            </a:r>
            <a:r>
              <a:rPr lang="pl-PL" dirty="0">
                <a:solidFill>
                  <a:schemeClr val="tx1"/>
                </a:solidFill>
              </a:rPr>
              <a:t> </a:t>
            </a:r>
            <a:r>
              <a:rPr lang="pl-PL" b="1" u="sng" dirty="0">
                <a:solidFill>
                  <a:schemeClr val="tx1"/>
                </a:solidFill>
              </a:rPr>
              <a:t>po cichu</a:t>
            </a:r>
            <a:r>
              <a:rPr lang="pl-PL" u="sng" dirty="0">
                <a:solidFill>
                  <a:schemeClr val="tx1"/>
                </a:solidFill>
              </a:rPr>
              <a:t> udają się </a:t>
            </a:r>
            <a:br>
              <a:rPr lang="pl-PL" u="sng" dirty="0">
                <a:solidFill>
                  <a:schemeClr val="tx1"/>
                </a:solidFill>
              </a:rPr>
            </a:br>
            <a:r>
              <a:rPr lang="pl-PL" u="sng" dirty="0">
                <a:solidFill>
                  <a:schemeClr val="tx1"/>
                </a:solidFill>
              </a:rPr>
              <a:t>do szatni</a:t>
            </a:r>
            <a:r>
              <a:rPr lang="pl-PL" dirty="0">
                <a:solidFill>
                  <a:schemeClr val="tx1"/>
                </a:solidFill>
              </a:rPr>
              <a:t>  – nie rozmawiają, gdyż w innych salach może trwać jeszcze egzamin.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24</a:t>
            </a:fld>
            <a:endParaRPr lang="pl-PL" dirty="0"/>
          </a:p>
        </p:txBody>
      </p:sp>
    </p:spTree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0F0C34-5497-4CDA-887A-9B25B2FBD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b="1" kern="0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/>
                <a:cs typeface="Arial"/>
                <a:sym typeface="Arial"/>
              </a:rPr>
              <a:t>PROCEDURY POSTĘPOWANIA UCZNIA                          PODCZAS EGZAMINU</a:t>
            </a:r>
            <a:endParaRPr lang="pl-PL" sz="3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BF264D5-03B8-4610-BE68-978FD27EA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628800"/>
            <a:ext cx="8712968" cy="5092675"/>
          </a:xfrm>
        </p:spPr>
        <p:txBody>
          <a:bodyPr>
            <a:normAutofit fontScale="62500" lnSpcReduction="20000"/>
          </a:bodyPr>
          <a:lstStyle/>
          <a:p>
            <a:pPr marL="114300" indent="0" algn="just">
              <a:lnSpc>
                <a:spcPct val="170000"/>
              </a:lnSpc>
              <a:buNone/>
            </a:pPr>
            <a:r>
              <a:rPr lang="pl-PL" sz="3400" b="1" dirty="0"/>
              <a:t>Przerwanie pracy z arkuszem z przyczyn losowych </a:t>
            </a:r>
            <a:br>
              <a:rPr lang="pl-PL" sz="3400" b="1" dirty="0"/>
            </a:br>
            <a:r>
              <a:rPr lang="pl-PL" sz="3400" b="1" dirty="0"/>
              <a:t>lub zdrowotnych</a:t>
            </a:r>
          </a:p>
          <a:p>
            <a:pPr marL="114300" indent="0" algn="just">
              <a:lnSpc>
                <a:spcPct val="150000"/>
              </a:lnSpc>
              <a:buNone/>
            </a:pPr>
            <a:r>
              <a:rPr lang="pl-PL" sz="3200" dirty="0"/>
              <a:t>Jeżeli podczas egzaminu w terminie głównym uczeń z przyczyn losowych lub zdrowotnych </a:t>
            </a:r>
            <a:r>
              <a:rPr lang="pl-PL" sz="3200" b="1" dirty="0"/>
              <a:t>przerywa pracę z arkuszem</a:t>
            </a:r>
            <a:r>
              <a:rPr lang="pl-PL" sz="3200" dirty="0"/>
              <a:t>, PZE dołącza jego arkusz protokołu zbiorczego danej części egzaminu. Arkusz nie jest przekazywany do sprawdzania, a uczeń ma prawo przystąpić </a:t>
            </a:r>
            <a:br>
              <a:rPr lang="pl-PL" sz="3200" dirty="0"/>
            </a:br>
            <a:r>
              <a:rPr lang="pl-PL" sz="3200" dirty="0"/>
              <a:t>do egzaminu w terminie dodatkowym.</a:t>
            </a:r>
          </a:p>
          <a:p>
            <a:pPr marL="114300" indent="0" algn="just">
              <a:lnSpc>
                <a:spcPct val="150000"/>
              </a:lnSpc>
              <a:buNone/>
            </a:pPr>
            <a:r>
              <a:rPr lang="pl-PL" sz="3200" dirty="0"/>
              <a:t>Dyrektor szkoły informuje o zaistniałej sytuacji rodziców zdającego, którzy </a:t>
            </a:r>
            <a:r>
              <a:rPr lang="pl-PL" sz="3200" b="1" dirty="0"/>
              <a:t>mają prawo postanowić</a:t>
            </a:r>
            <a:r>
              <a:rPr lang="pl-PL" sz="3200" dirty="0"/>
              <a:t>, ze arkusz powinien zostać sprawdzony i oceniony. Dyrektor szkoły przekazuje decyzję rodziców dyrektorowi OKE.</a:t>
            </a:r>
          </a:p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60AD749-D8C6-42EA-922D-C3CD46DDE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7974084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1"/>
          <p:cNvSpPr>
            <a:spLocks noGrp="1"/>
          </p:cNvSpPr>
          <p:nvPr>
            <p:ph type="ftr" sz="quarter" idx="4294967295"/>
          </p:nvPr>
        </p:nvSpPr>
        <p:spPr>
          <a:xfrm>
            <a:off x="3203575" y="6308725"/>
            <a:ext cx="5940425" cy="549275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pl-PL">
              <a:latin typeface="Verdana" pitchFamily="34" charset="0"/>
            </a:endParaRPr>
          </a:p>
          <a:p>
            <a:pPr eaLnBrk="1" hangingPunct="1"/>
            <a:endParaRPr lang="en-US">
              <a:latin typeface="Verdana" pitchFamily="34" charset="0"/>
            </a:endParaRPr>
          </a:p>
        </p:txBody>
      </p:sp>
      <p:sp>
        <p:nvSpPr>
          <p:cNvPr id="45061" name="Rectangle 4"/>
          <p:cNvSpPr>
            <a:spLocks noGrp="1"/>
          </p:cNvSpPr>
          <p:nvPr>
            <p:ph type="body" idx="4294967295"/>
          </p:nvPr>
        </p:nvSpPr>
        <p:spPr>
          <a:xfrm>
            <a:off x="251520" y="1800726"/>
            <a:ext cx="8568952" cy="4868634"/>
          </a:xfrm>
        </p:spPr>
        <p:txBody>
          <a:bodyPr>
            <a:normAutofit/>
          </a:bodyPr>
          <a:lstStyle/>
          <a:p>
            <a:pPr algn="just" defTabSz="914400">
              <a:buFont typeface="Wingdings 3" pitchFamily="18" charset="2"/>
              <a:buNone/>
            </a:pPr>
            <a:r>
              <a:rPr lang="pl-PL" b="1" dirty="0"/>
              <a:t>Unieważnienie nastąpi w przypadku</a:t>
            </a:r>
          </a:p>
          <a:p>
            <a:pPr algn="just" defTabSz="914400">
              <a:lnSpc>
                <a:spcPct val="110000"/>
              </a:lnSpc>
              <a:spcBef>
                <a:spcPct val="40000"/>
              </a:spcBef>
              <a:buClr>
                <a:schemeClr val="accent2"/>
              </a:buClr>
              <a:buSzPct val="130000"/>
            </a:pPr>
            <a:r>
              <a:rPr lang="pl-PL" dirty="0"/>
              <a:t>stwierdzenia niesamodzielnego rozwiązywania zadań </a:t>
            </a:r>
            <a:br>
              <a:rPr lang="pl-PL" dirty="0"/>
            </a:br>
            <a:r>
              <a:rPr lang="pl-PL" dirty="0"/>
              <a:t>przez ucznia,</a:t>
            </a:r>
          </a:p>
          <a:p>
            <a:pPr algn="just" defTabSz="914400">
              <a:lnSpc>
                <a:spcPct val="110000"/>
              </a:lnSpc>
              <a:spcBef>
                <a:spcPct val="40000"/>
              </a:spcBef>
              <a:buClr>
                <a:schemeClr val="accent2"/>
              </a:buClr>
              <a:buSzPct val="130000"/>
            </a:pPr>
            <a:r>
              <a:rPr lang="pl-PL" dirty="0"/>
              <a:t>wniesienia lub korzystania przez ucznia w sali egzaminacyjnej z urządzenia telekomunikacyjnego albo materiałów lub przyborów pomocniczych niewymienionych w komunikacie o przyborach,</a:t>
            </a:r>
          </a:p>
          <a:p>
            <a:pPr algn="just" defTabSz="914400">
              <a:lnSpc>
                <a:spcPct val="110000"/>
              </a:lnSpc>
              <a:spcBef>
                <a:spcPct val="40000"/>
              </a:spcBef>
              <a:buClr>
                <a:schemeClr val="accent2"/>
              </a:buClr>
              <a:buSzPct val="130000"/>
            </a:pPr>
            <a:r>
              <a:rPr lang="pl-PL" dirty="0"/>
              <a:t>zakłócania przez ucznia prawidłowego przebiegu egzaminu w sposób utrudniający pracę pozostałym zdającym.</a:t>
            </a:r>
          </a:p>
        </p:txBody>
      </p:sp>
      <p:sp>
        <p:nvSpPr>
          <p:cNvPr id="143365" name="Text Box 5"/>
          <p:cNvSpPr txBox="1">
            <a:spLocks noChangeArrowheads="1"/>
          </p:cNvSpPr>
          <p:nvPr/>
        </p:nvSpPr>
        <p:spPr bwMode="auto">
          <a:xfrm>
            <a:off x="179387" y="548680"/>
            <a:ext cx="89646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F5345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Clr>
                <a:srgbClr val="660033"/>
              </a:buClr>
              <a:buSzPct val="130000"/>
              <a:buFont typeface="Symbol" pitchFamily="18" charset="2"/>
              <a:buNone/>
              <a:defRPr/>
            </a:pPr>
            <a:r>
              <a:rPr lang="pl-PL" sz="32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Unieważnienie egzaminu (1)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26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0784288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9" name="Rectangle 5"/>
          <p:cNvSpPr>
            <a:spLocks noGrp="1"/>
          </p:cNvSpPr>
          <p:nvPr>
            <p:ph type="body" idx="4294967295"/>
          </p:nvPr>
        </p:nvSpPr>
        <p:spPr>
          <a:xfrm>
            <a:off x="107504" y="1625898"/>
            <a:ext cx="8856984" cy="4755429"/>
          </a:xfrm>
        </p:spPr>
        <p:txBody>
          <a:bodyPr>
            <a:noAutofit/>
          </a:bodyPr>
          <a:lstStyle/>
          <a:p>
            <a:pPr defTabSz="914400">
              <a:buFont typeface="Wingdings 3" pitchFamily="18" charset="2"/>
              <a:buNone/>
            </a:pPr>
            <a:r>
              <a:rPr lang="pl-PL" b="1" dirty="0"/>
              <a:t>Unieważnienie nastąpi również w przypadku:</a:t>
            </a:r>
          </a:p>
          <a:p>
            <a:pPr algn="just">
              <a:buClr>
                <a:schemeClr val="accent2"/>
              </a:buClr>
              <a:buSzPct val="130000"/>
            </a:pPr>
            <a:r>
              <a:rPr lang="pl-PL" sz="2200" dirty="0"/>
              <a:t>uzasadnionego pisemnego zastrzeżenia dotyczącego przepisów przeprowadzania egzaminu skierowanego do dyrektora OKE przez zdającego lub jego rodziców (opiekunów prawnych),</a:t>
            </a:r>
          </a:p>
          <a:p>
            <a:pPr algn="just">
              <a:buClr>
                <a:schemeClr val="accent2"/>
              </a:buClr>
              <a:buSzPct val="130000"/>
            </a:pPr>
            <a:r>
              <a:rPr lang="pl-PL" sz="2200" dirty="0">
                <a:solidFill>
                  <a:srgbClr val="212745"/>
                </a:solidFill>
              </a:rPr>
              <a:t>w przypadku stwierdzenia podczas sprawdzania pracy niesamodzielnego rozwiązywania zadań przez ucznia                             lub występowania w pracy egzaminacyjnej ucznia jednakowych sformułowań wskazujących na udostępnienie rozwiązań innemu uczniowi lub korzystanie z rozwiązań innego ucznia,</a:t>
            </a:r>
            <a:endParaRPr lang="pl-PL" sz="2200" dirty="0"/>
          </a:p>
          <a:p>
            <a:pPr algn="just" defTabSz="914400">
              <a:buClr>
                <a:schemeClr val="accent2"/>
              </a:buClr>
              <a:buSzPct val="130000"/>
            </a:pPr>
            <a:r>
              <a:rPr lang="pl-PL" sz="2200" dirty="0"/>
              <a:t>w przypadku niemożności ustalenia wyników egzaminu </a:t>
            </a:r>
            <a:br>
              <a:rPr lang="pl-PL" sz="2200" dirty="0"/>
            </a:br>
            <a:r>
              <a:rPr lang="pl-PL" sz="2200" dirty="0"/>
              <a:t>z powodu zaginięcia lub zniszczenia prac egzaminacyjnych lub kart odpowiedzi.</a:t>
            </a:r>
          </a:p>
        </p:txBody>
      </p:sp>
      <p:sp>
        <p:nvSpPr>
          <p:cNvPr id="172038" name="Text Box 6"/>
          <p:cNvSpPr txBox="1">
            <a:spLocks noChangeArrowheads="1"/>
          </p:cNvSpPr>
          <p:nvPr/>
        </p:nvSpPr>
        <p:spPr bwMode="auto">
          <a:xfrm>
            <a:off x="251521" y="548680"/>
            <a:ext cx="85689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F5345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Clr>
                <a:srgbClr val="660033"/>
              </a:buClr>
              <a:buSzPct val="130000"/>
              <a:defRPr/>
            </a:pPr>
            <a:r>
              <a:rPr lang="pl-PL" sz="32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Unieważnienie egzaminu (2)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8853590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90" name="Rectangle 6"/>
          <p:cNvSpPr>
            <a:spLocks noGrp="1"/>
          </p:cNvSpPr>
          <p:nvPr>
            <p:ph type="title" idx="4294967295"/>
          </p:nvPr>
        </p:nvSpPr>
        <p:spPr>
          <a:xfrm>
            <a:off x="1044575" y="404664"/>
            <a:ext cx="7197725" cy="936104"/>
          </a:xfrm>
        </p:spPr>
        <p:txBody>
          <a:bodyPr>
            <a:noAutofit/>
          </a:bodyPr>
          <a:lstStyle/>
          <a:p>
            <a:pPr indent="0">
              <a:buClr>
                <a:srgbClr val="660033"/>
              </a:buClr>
              <a:buSzPct val="130000"/>
              <a:defRPr/>
            </a:pPr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Unieważnienie egzaminu (3)</a:t>
            </a:r>
          </a:p>
        </p:txBody>
      </p:sp>
      <p:sp>
        <p:nvSpPr>
          <p:cNvPr id="46092" name="Rectangle 8"/>
          <p:cNvSpPr>
            <a:spLocks noChangeArrowheads="1"/>
          </p:cNvSpPr>
          <p:nvPr/>
        </p:nvSpPr>
        <p:spPr bwMode="auto">
          <a:xfrm>
            <a:off x="395288" y="1700213"/>
            <a:ext cx="8351837" cy="1277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F5345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10000"/>
              </a:lnSpc>
              <a:buClr>
                <a:srgbClr val="663300"/>
              </a:buClr>
              <a:buFont typeface="Wingdings" pitchFamily="2" charset="2"/>
              <a:buNone/>
            </a:pPr>
            <a:r>
              <a:rPr lang="pl-PL" sz="2400" dirty="0"/>
              <a:t>W przypadku stwierdzenia niesamodzielnego rozwiązywania przez zdającego zadań </a:t>
            </a:r>
            <a:r>
              <a:rPr lang="pl-PL" sz="2400" b="1" dirty="0">
                <a:solidFill>
                  <a:srgbClr val="0D59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 danej części egzaminu</a:t>
            </a:r>
          </a:p>
        </p:txBody>
      </p:sp>
      <p:sp>
        <p:nvSpPr>
          <p:cNvPr id="46097" name="Text Box 13"/>
          <p:cNvSpPr txBox="1">
            <a:spLocks noChangeArrowheads="1"/>
          </p:cNvSpPr>
          <p:nvPr/>
        </p:nvSpPr>
        <p:spPr bwMode="auto">
          <a:xfrm>
            <a:off x="2744788" y="306863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F5345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0033"/>
              </a:buClr>
              <a:buSzPct val="130000"/>
              <a:buFont typeface="Symbol" pitchFamily="18" charset="2"/>
              <a:buNone/>
            </a:pPr>
            <a:endParaRPr lang="pl-PL" b="1" dirty="0">
              <a:solidFill>
                <a:srgbClr val="0D59B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6102" name="Rectangle 19"/>
          <p:cNvSpPr>
            <a:spLocks noChangeArrowheads="1"/>
          </p:cNvSpPr>
          <p:nvPr/>
        </p:nvSpPr>
        <p:spPr bwMode="auto">
          <a:xfrm>
            <a:off x="1814372" y="3993129"/>
            <a:ext cx="863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F5345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660033"/>
              </a:buClr>
              <a:buSzPct val="130000"/>
              <a:buFont typeface="Symbol" pitchFamily="18" charset="2"/>
              <a:buNone/>
            </a:pPr>
            <a:r>
              <a:rPr lang="pl-PL" sz="2000" b="1" dirty="0">
                <a:solidFill>
                  <a:srgbClr val="0D59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albo</a:t>
            </a:r>
          </a:p>
        </p:txBody>
      </p:sp>
      <p:sp>
        <p:nvSpPr>
          <p:cNvPr id="46104" name="Rectangle 22"/>
          <p:cNvSpPr>
            <a:spLocks noChangeArrowheads="1"/>
          </p:cNvSpPr>
          <p:nvPr/>
        </p:nvSpPr>
        <p:spPr bwMode="auto">
          <a:xfrm>
            <a:off x="1907704" y="5147900"/>
            <a:ext cx="74892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F5345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rgbClr val="660033"/>
              </a:buClr>
              <a:buSzPct val="130000"/>
              <a:buFont typeface="Symbol" pitchFamily="18" charset="2"/>
              <a:buNone/>
            </a:pPr>
            <a:r>
              <a:rPr lang="pl-PL" sz="2000" b="1" dirty="0">
                <a:solidFill>
                  <a:srgbClr val="0D59B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albo</a:t>
            </a:r>
          </a:p>
        </p:txBody>
      </p:sp>
      <p:sp>
        <p:nvSpPr>
          <p:cNvPr id="46116" name="Rectangle 36"/>
          <p:cNvSpPr>
            <a:spLocks noChangeArrowheads="1"/>
          </p:cNvSpPr>
          <p:nvPr/>
        </p:nvSpPr>
        <p:spPr bwMode="auto">
          <a:xfrm>
            <a:off x="1044575" y="3437970"/>
            <a:ext cx="28073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pl-PL" sz="2400" b="1" dirty="0"/>
              <a:t>języka polskiego</a:t>
            </a:r>
            <a:endParaRPr lang="pl-PL" sz="2000" dirty="0"/>
          </a:p>
        </p:txBody>
      </p:sp>
      <p:sp>
        <p:nvSpPr>
          <p:cNvPr id="46117" name="Rectangle 37"/>
          <p:cNvSpPr>
            <a:spLocks noChangeArrowheads="1"/>
          </p:cNvSpPr>
          <p:nvPr/>
        </p:nvSpPr>
        <p:spPr bwMode="auto">
          <a:xfrm>
            <a:off x="1260966" y="4592741"/>
            <a:ext cx="19704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660033"/>
              </a:buClr>
              <a:buSzPct val="130000"/>
              <a:buFont typeface="Symbol" pitchFamily="18" charset="2"/>
              <a:buNone/>
            </a:pPr>
            <a:r>
              <a:rPr lang="pl-PL" sz="2400" b="1" dirty="0"/>
              <a:t>matematyki</a:t>
            </a:r>
          </a:p>
        </p:txBody>
      </p:sp>
      <p:sp>
        <p:nvSpPr>
          <p:cNvPr id="46118" name="Rectangle 38"/>
          <p:cNvSpPr>
            <a:spLocks noChangeArrowheads="1"/>
          </p:cNvSpPr>
          <p:nvPr/>
        </p:nvSpPr>
        <p:spPr bwMode="auto">
          <a:xfrm>
            <a:off x="1044575" y="5517232"/>
            <a:ext cx="251928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660033"/>
              </a:buClr>
              <a:buSzPct val="130000"/>
              <a:buFont typeface="Symbol" pitchFamily="18" charset="2"/>
              <a:buNone/>
            </a:pPr>
            <a:r>
              <a:rPr lang="pl-PL" sz="2400" b="1" dirty="0"/>
              <a:t>języka obcego</a:t>
            </a:r>
          </a:p>
        </p:txBody>
      </p:sp>
      <p:sp>
        <p:nvSpPr>
          <p:cNvPr id="46119" name="Oval 39"/>
          <p:cNvSpPr>
            <a:spLocks noChangeArrowheads="1"/>
          </p:cNvSpPr>
          <p:nvPr/>
        </p:nvSpPr>
        <p:spPr bwMode="auto">
          <a:xfrm>
            <a:off x="5448717" y="2852936"/>
            <a:ext cx="3443764" cy="3503414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pl-PL" sz="2400" b="1" dirty="0"/>
              <a:t>unieważnienie </a:t>
            </a:r>
          </a:p>
          <a:p>
            <a:r>
              <a:rPr lang="pl-PL" sz="2400" b="1" dirty="0"/>
              <a:t>dotyczy</a:t>
            </a:r>
          </a:p>
          <a:p>
            <a:r>
              <a:rPr lang="pl-PL" sz="2400" b="1" dirty="0"/>
              <a:t>tylko tej </a:t>
            </a:r>
          </a:p>
          <a:p>
            <a:r>
              <a:rPr lang="pl-PL" sz="2400" b="1" dirty="0"/>
              <a:t>części,</a:t>
            </a:r>
          </a:p>
          <a:p>
            <a:r>
              <a:rPr lang="pl-PL" sz="2400" b="1" dirty="0"/>
              <a:t>której dotyczy</a:t>
            </a:r>
          </a:p>
          <a:p>
            <a:r>
              <a:rPr lang="pl-PL" sz="2400" b="1" dirty="0"/>
              <a:t>stwierdzenie</a:t>
            </a:r>
          </a:p>
          <a:p>
            <a:r>
              <a:rPr lang="pl-PL" sz="2400" b="1" dirty="0"/>
              <a:t>niesamodzielności</a:t>
            </a:r>
          </a:p>
          <a:p>
            <a:r>
              <a:rPr lang="pl-PL" sz="2400" b="1" dirty="0"/>
              <a:t>rozwiązania.</a:t>
            </a:r>
            <a:endParaRPr lang="pl-PL" b="1" dirty="0"/>
          </a:p>
        </p:txBody>
      </p:sp>
      <p:sp>
        <p:nvSpPr>
          <p:cNvPr id="46120" name="AutoShape 40"/>
          <p:cNvSpPr>
            <a:spLocks noChangeArrowheads="1"/>
          </p:cNvSpPr>
          <p:nvPr/>
        </p:nvSpPr>
        <p:spPr bwMode="auto">
          <a:xfrm rot="16200000">
            <a:off x="4124381" y="4262171"/>
            <a:ext cx="1800200" cy="503189"/>
          </a:xfrm>
          <a:prstGeom prst="downArrow">
            <a:avLst>
              <a:gd name="adj1" fmla="val 50000"/>
              <a:gd name="adj2" fmla="val 25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accent4"/>
              </a:solidFill>
            </a:endParaRPr>
          </a:p>
        </p:txBody>
      </p:sp>
      <p:sp>
        <p:nvSpPr>
          <p:cNvPr id="46121" name="Line 41"/>
          <p:cNvSpPr>
            <a:spLocks noChangeShapeType="1"/>
          </p:cNvSpPr>
          <p:nvPr/>
        </p:nvSpPr>
        <p:spPr bwMode="auto">
          <a:xfrm>
            <a:off x="4427984" y="2924919"/>
            <a:ext cx="0" cy="360045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>
          <a:xfrm>
            <a:off x="6409182" y="6356350"/>
            <a:ext cx="2133600" cy="365125"/>
          </a:xfrm>
        </p:spPr>
        <p:txBody>
          <a:bodyPr/>
          <a:lstStyle/>
          <a:p>
            <a:fld id="{02F610FC-2A23-418C-96EB-AF7BC5C51D6B}" type="slidenum">
              <a:rPr lang="pl-PL" smtClean="0"/>
              <a:pPr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4926922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892480" cy="1244029"/>
          </a:xfrm>
        </p:spPr>
        <p:txBody>
          <a:bodyPr>
            <a:normAutofit/>
          </a:bodyPr>
          <a:lstStyle/>
          <a:p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Unieważnienie egzaminu (4)</a:t>
            </a:r>
            <a:endParaRPr lang="pl-PL" sz="3200" dirty="0">
              <a:cs typeface="Calibri" panose="020F050202020403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1628800"/>
            <a:ext cx="8784976" cy="504056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sz="3400" dirty="0"/>
              <a:t>Uczeń lub jego rodzice mogą, w terminie 2 dni roboczych od dnia przeprowadzenia odpowiedniej części egzaminu ósmoklasisty zgłosić zastrzeżenia wraz z uzasadnieniem do dyrektora OKE, jeżeli uznają,  że w trakcie egzaminu zostały naruszone przepisy dotyczące jego przeprowadzania (</a:t>
            </a:r>
            <a:r>
              <a:rPr lang="pl-PL" sz="3400" b="1" dirty="0"/>
              <a:t>załącznik 13a). </a:t>
            </a:r>
          </a:p>
          <a:p>
            <a:pPr>
              <a:lnSpc>
                <a:spcPct val="120000"/>
              </a:lnSpc>
            </a:pPr>
            <a:r>
              <a:rPr lang="pl-PL" sz="3400" dirty="0"/>
              <a:t>Dyrektor OKE rozpatruje zastrzeżenia, o których mowa w pkt. 7.3.1., w terminie 5 dni od dnia ich otrzymania i informuje pisemnie ucznia lub jego rodziców o wyniku rozstrzygnięcia (</a:t>
            </a:r>
            <a:r>
              <a:rPr lang="pl-PL" sz="3400" b="1" dirty="0"/>
              <a:t>załącznik 13b). </a:t>
            </a:r>
          </a:p>
          <a:p>
            <a:pPr algn="just">
              <a:buNone/>
            </a:pP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29</a:t>
            </a:fld>
            <a:endParaRPr lang="pl-PL"/>
          </a:p>
        </p:txBody>
      </p:sp>
    </p:spTree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6128" y="408371"/>
            <a:ext cx="8260672" cy="1096305"/>
          </a:xfrm>
        </p:spPr>
        <p:txBody>
          <a:bodyPr>
            <a:normAutofit fontScale="90000"/>
          </a:bodyPr>
          <a:lstStyle/>
          <a:p>
            <a:r>
              <a:rPr lang="pl-PL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WGLĄD DO SPRAWDZONEJ </a:t>
            </a:r>
            <a:br>
              <a:rPr lang="pl-PL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</a:br>
            <a:r>
              <a:rPr lang="pl-PL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     PRACY EGZAMINACYJNEJ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1556792"/>
            <a:ext cx="8784976" cy="5112568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endParaRPr lang="pl-PL" dirty="0"/>
          </a:p>
          <a:p>
            <a:pPr algn="just">
              <a:lnSpc>
                <a:spcPct val="120000"/>
              </a:lnSpc>
            </a:pPr>
            <a:r>
              <a:rPr lang="pl-PL" sz="6400" dirty="0"/>
              <a:t>Uczeń lub jego rodzice mają prawo wglądu do sprawdzonej                         i ocenionej pracy egzaminacyjnej tego ucznia, w miejscu                       i czasie wskazanym przez dyrektora OKE, </a:t>
            </a:r>
            <a:r>
              <a:rPr lang="pl-PL" sz="6400" b="1" dirty="0"/>
              <a:t>w terminie 6 miesięcy </a:t>
            </a:r>
            <a:r>
              <a:rPr lang="pl-PL" sz="6400" dirty="0"/>
              <a:t>od dnia wydania przez OKE zaświadczeń o szczegółowych wynikach egzaminu gimnazjalnego</a:t>
            </a:r>
          </a:p>
          <a:p>
            <a:pPr algn="just">
              <a:lnSpc>
                <a:spcPct val="120000"/>
              </a:lnSpc>
            </a:pPr>
            <a:r>
              <a:rPr lang="pl-PL" sz="6400" dirty="0"/>
              <a:t>Nie dopuszcza się możliwości dokonywania wglądu przez pełnomocnika lub z udziałem pełnomocnika albo innej osoby wskazanej przez zdającego lub jego rodziców. </a:t>
            </a:r>
          </a:p>
          <a:p>
            <a:pPr algn="just">
              <a:lnSpc>
                <a:spcPct val="120000"/>
              </a:lnSpc>
            </a:pPr>
            <a:r>
              <a:rPr lang="pl-PL" sz="6400" dirty="0"/>
              <a:t>Wniosek o wgląd do pracy egzaminacyjnej składa się do dyrektora właściwej OKE. Wniosek może być złożony osobiście przez uprawnioną osobę lub osobę występującą w imieniu zdającego lub przesłany do komisji okręgowej drogą elektroniczną, faksem lub pocztą tradycyjną (</a:t>
            </a:r>
            <a:r>
              <a:rPr lang="pl-PL" sz="6400" b="1" dirty="0"/>
              <a:t>załącznik 16a). </a:t>
            </a:r>
            <a:r>
              <a:rPr lang="pl-PL" sz="6400" dirty="0"/>
              <a:t>	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30</a:t>
            </a:fld>
            <a:endParaRPr lang="pl-PL"/>
          </a:p>
        </p:txBody>
      </p:sp>
    </p:spTree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82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287908" y="1772816"/>
            <a:ext cx="8532564" cy="4752528"/>
          </a:xfrm>
        </p:spPr>
        <p:txBody>
          <a:bodyPr>
            <a:noAutofit/>
          </a:bodyPr>
          <a:lstStyle/>
          <a:p>
            <a:pPr marL="114300" indent="0">
              <a:spcBef>
                <a:spcPts val="0"/>
              </a:spcBef>
              <a:buClr>
                <a:schemeClr val="accent2"/>
              </a:buClr>
              <a:buSzPct val="130000"/>
              <a:buNone/>
            </a:pPr>
            <a:endParaRPr lang="pl-PL" sz="1600" dirty="0">
              <a:solidFill>
                <a:srgbClr val="0C59B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ts val="0"/>
              </a:spcBef>
              <a:buClr>
                <a:schemeClr val="accent2"/>
              </a:buClr>
              <a:buSzPct val="130000"/>
            </a:pPr>
            <a:endParaRPr lang="pl-PL" sz="1800" dirty="0"/>
          </a:p>
          <a:p>
            <a:pPr marL="114300" indent="0" eaLnBrk="1" hangingPunct="1">
              <a:spcBef>
                <a:spcPts val="0"/>
              </a:spcBef>
              <a:buClr>
                <a:schemeClr val="accent2"/>
              </a:buClr>
              <a:buSzPct val="130000"/>
              <a:buNone/>
            </a:pPr>
            <a:r>
              <a:rPr lang="pl-PL" sz="1800" dirty="0"/>
              <a:t>           </a:t>
            </a:r>
          </a:p>
        </p:txBody>
      </p:sp>
      <p:sp>
        <p:nvSpPr>
          <p:cNvPr id="408581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1224192"/>
          </a:xfrm>
        </p:spPr>
        <p:txBody>
          <a:bodyPr anchor="b">
            <a:normAutofit/>
          </a:bodyPr>
          <a:lstStyle/>
          <a:p>
            <a:pPr marL="0">
              <a:defRPr/>
            </a:pPr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Przekazanie uczniom </a:t>
            </a:r>
            <a:b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</a:br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informacji o wynikach</a:t>
            </a: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31</a:t>
            </a:fld>
            <a:endParaRPr 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52215C38-339F-4D97-9922-6D7264D55A11}"/>
              </a:ext>
            </a:extLst>
          </p:cNvPr>
          <p:cNvSpPr/>
          <p:nvPr/>
        </p:nvSpPr>
        <p:spPr>
          <a:xfrm>
            <a:off x="323528" y="1609236"/>
            <a:ext cx="8630616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pl-PL" sz="2400" b="1" dirty="0">
                <a:solidFill>
                  <a:schemeClr val="accent1"/>
                </a:solidFill>
              </a:rPr>
              <a:t>Termin ogłaszania wyników</a:t>
            </a:r>
            <a:br>
              <a:rPr lang="pl-PL" sz="2400" b="1" dirty="0">
                <a:solidFill>
                  <a:schemeClr val="accent1"/>
                </a:solidFill>
              </a:rPr>
            </a:br>
            <a:r>
              <a:rPr lang="pl-PL" sz="2400" b="1" dirty="0">
                <a:solidFill>
                  <a:schemeClr val="accent1"/>
                </a:solidFill>
              </a:rPr>
              <a:t>egzaminu ósmoklasisty	</a:t>
            </a:r>
            <a:r>
              <a:rPr lang="pl-PL" sz="2400" dirty="0">
                <a:solidFill>
                  <a:schemeClr val="accent1"/>
                </a:solidFill>
              </a:rPr>
              <a:t>                     </a:t>
            </a:r>
            <a:r>
              <a:rPr lang="pl-PL" sz="2400" b="1" dirty="0">
                <a:solidFill>
                  <a:schemeClr val="accent1"/>
                </a:solidFill>
              </a:rPr>
              <a:t>3 lipca 2024 r.</a:t>
            </a:r>
            <a:r>
              <a:rPr lang="pl-PL" sz="2400" dirty="0">
                <a:solidFill>
                  <a:schemeClr val="accent1"/>
                </a:solidFill>
              </a:rPr>
              <a:t>	</a:t>
            </a:r>
          </a:p>
          <a:p>
            <a:pPr>
              <a:lnSpc>
                <a:spcPct val="160000"/>
              </a:lnSpc>
            </a:pPr>
            <a:r>
              <a:rPr lang="pl-PL" sz="2400" dirty="0"/>
              <a:t>Termin przekazania szkołom</a:t>
            </a:r>
            <a:br>
              <a:rPr lang="pl-PL" sz="2400" dirty="0"/>
            </a:br>
            <a:r>
              <a:rPr lang="pl-PL" sz="2400" dirty="0"/>
              <a:t>wyników i zaświadczeń	                     </a:t>
            </a:r>
            <a:r>
              <a:rPr lang="pl-PL" sz="2400" b="1" dirty="0">
                <a:solidFill>
                  <a:schemeClr val="accent1"/>
                </a:solidFill>
              </a:rPr>
              <a:t>do</a:t>
            </a:r>
            <a:r>
              <a:rPr lang="pl-PL" sz="2400" b="1" dirty="0"/>
              <a:t> </a:t>
            </a:r>
            <a:r>
              <a:rPr lang="pl-PL" sz="2400" b="1" dirty="0">
                <a:solidFill>
                  <a:schemeClr val="accent1"/>
                </a:solidFill>
              </a:rPr>
              <a:t>3 lipca 2024 r.</a:t>
            </a:r>
            <a:r>
              <a:rPr lang="pl-PL" sz="2400" b="1" dirty="0"/>
              <a:t>	</a:t>
            </a:r>
          </a:p>
          <a:p>
            <a:pPr>
              <a:lnSpc>
                <a:spcPct val="160000"/>
              </a:lnSpc>
            </a:pPr>
            <a:r>
              <a:rPr lang="pl-PL" sz="2400" b="1" dirty="0">
                <a:solidFill>
                  <a:schemeClr val="accent1"/>
                </a:solidFill>
              </a:rPr>
              <a:t>Termin wydania zaświadczeń</a:t>
            </a:r>
            <a:br>
              <a:rPr lang="pl-PL" sz="2400" b="1" dirty="0">
                <a:solidFill>
                  <a:schemeClr val="accent1"/>
                </a:solidFill>
              </a:rPr>
            </a:br>
            <a:r>
              <a:rPr lang="pl-PL" sz="2400" b="1" dirty="0">
                <a:solidFill>
                  <a:schemeClr val="accent1"/>
                </a:solidFill>
              </a:rPr>
              <a:t>oraz informacji zdającym</a:t>
            </a:r>
            <a:r>
              <a:rPr lang="pl-PL" sz="2400" dirty="0">
                <a:solidFill>
                  <a:schemeClr val="accent1"/>
                </a:solidFill>
              </a:rPr>
              <a:t>	          </a:t>
            </a:r>
            <a:r>
              <a:rPr lang="pl-PL" sz="2400" b="1" dirty="0">
                <a:solidFill>
                  <a:schemeClr val="accent1"/>
                </a:solidFill>
              </a:rPr>
              <a:t>3 lipca 2024 r.</a:t>
            </a:r>
          </a:p>
          <a:p>
            <a:pPr algn="ctr"/>
            <a:r>
              <a:rPr lang="pl-PL" sz="2400" dirty="0"/>
              <a:t>Wyniki egzaminu ósmoklasisty nie wpływają na ukończenie szkoły, jednak warunkiem ukończenia szkoły jest przystąpienie ucznia do egzaminu ósmoklasisty.</a:t>
            </a:r>
          </a:p>
        </p:txBody>
      </p:sp>
    </p:spTree>
    <p:extLst>
      <p:ext uri="{BB962C8B-B14F-4D97-AF65-F5344CB8AC3E}">
        <p14:creationId xmlns:p14="http://schemas.microsoft.com/office/powerpoint/2010/main" val="3605844714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3865A6-5034-4E64-9243-6CDA3C662D79}" type="slidenum">
              <a:rPr lang="pl-PL"/>
              <a:pPr>
                <a:defRPr/>
              </a:pPr>
              <a:t>32</a:t>
            </a:fld>
            <a:endParaRPr lang="pl-PL"/>
          </a:p>
        </p:txBody>
      </p:sp>
      <p:sp>
        <p:nvSpPr>
          <p:cNvPr id="95238" name="Text Box 4"/>
          <p:cNvSpPr txBox="1">
            <a:spLocks noChangeArrowheads="1"/>
          </p:cNvSpPr>
          <p:nvPr/>
        </p:nvSpPr>
        <p:spPr bwMode="auto">
          <a:xfrm>
            <a:off x="0" y="6581775"/>
            <a:ext cx="9144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altLang="pl-PL" sz="1200" b="1" dirty="0">
                <a:solidFill>
                  <a:schemeClr val="bg1"/>
                </a:solidFill>
                <a:latin typeface="Times New Roman" pitchFamily="18" charset="0"/>
              </a:rPr>
              <a:t>Okręgowa Komisja Egzaminacyjna w Gdańsku,  ul. Na Stoku 49,  80-874 Gdańsk,  tel.: (058) 320 55 90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98" y="848520"/>
            <a:ext cx="8470873" cy="5872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ytuł 1"/>
          <p:cNvSpPr txBox="1">
            <a:spLocks/>
          </p:cNvSpPr>
          <p:nvPr/>
        </p:nvSpPr>
        <p:spPr>
          <a:xfrm>
            <a:off x="31750" y="231775"/>
            <a:ext cx="9144000" cy="616745"/>
          </a:xfrm>
          <a:prstGeom prst="rect">
            <a:avLst/>
          </a:prstGeom>
        </p:spPr>
        <p:txBody>
          <a:bodyPr anchor="b"/>
          <a:lstStyle>
            <a:lvl1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  <a:lvl2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pitchFamily="18" charset="0"/>
              </a:defRPr>
            </a:lvl2pPr>
            <a:lvl3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pitchFamily="18" charset="0"/>
              </a:defRPr>
            </a:lvl3pPr>
            <a:lvl4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pitchFamily="18" charset="0"/>
              </a:defRPr>
            </a:lvl4pPr>
            <a:lvl5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pitchFamily="18" charset="0"/>
              </a:defRPr>
            </a:lvl5pPr>
            <a:lvl6pPr marL="4572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pitchFamily="18" charset="0"/>
              </a:defRPr>
            </a:lvl6pPr>
            <a:lvl7pPr marL="9144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pitchFamily="18" charset="0"/>
              </a:defRPr>
            </a:lvl7pPr>
            <a:lvl8pPr marL="13716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pitchFamily="18" charset="0"/>
              </a:defRPr>
            </a:lvl8pPr>
            <a:lvl9pPr marL="18288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latin typeface="Palatino Linotype" pitchFamily="18" charset="0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pl-PL" sz="32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/>
                <a:cs typeface="Calibri" panose="020F0502020204030204" pitchFamily="34" charset="0"/>
              </a:rPr>
              <a:t>UWOLNIENIE  wyników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104265713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5903909" y="1819305"/>
            <a:ext cx="3132139" cy="42322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114300" indent="0" algn="ctr">
              <a:buNone/>
            </a:pPr>
            <a:r>
              <a:rPr lang="pl-PL" sz="2000" b="1" dirty="0"/>
              <a:t>Wzór zaświadczenia</a:t>
            </a:r>
            <a:br>
              <a:rPr lang="pl-PL" sz="2000" b="1" dirty="0"/>
            </a:br>
            <a:r>
              <a:rPr lang="pl-PL" sz="2000" b="1" dirty="0"/>
              <a:t>o wynikach </a:t>
            </a:r>
            <a:br>
              <a:rPr lang="pl-PL" sz="2000" b="1" dirty="0"/>
            </a:br>
            <a:r>
              <a:rPr lang="pl-PL" sz="2000" b="1" dirty="0"/>
              <a:t>egzaminu</a:t>
            </a:r>
            <a:r>
              <a:rPr lang="pl-PL" sz="2000" dirty="0"/>
              <a:t>.</a:t>
            </a:r>
          </a:p>
          <a:p>
            <a:pPr marL="114300" indent="0" algn="ctr">
              <a:buNone/>
            </a:pPr>
            <a:br>
              <a:rPr lang="pl-PL" sz="2000" dirty="0"/>
            </a:br>
            <a:r>
              <a:rPr lang="pl-PL" sz="2000" b="1" dirty="0"/>
              <a:t>Wyniki egzaminu ósmoklasisty</a:t>
            </a:r>
          </a:p>
          <a:p>
            <a:pPr marL="114300" indent="0" algn="ctr">
              <a:buNone/>
            </a:pPr>
            <a:r>
              <a:rPr lang="pl-PL" sz="2000" dirty="0"/>
              <a:t>będą ustalane dla zadań z zakresu: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pl-PL" sz="2000" dirty="0"/>
              <a:t> języka polskiego,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pl-PL" sz="2000" dirty="0"/>
              <a:t> matematyki,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pl-PL" sz="2000" dirty="0"/>
              <a:t> języka obcego.</a:t>
            </a:r>
          </a:p>
        </p:txBody>
      </p:sp>
      <p:sp>
        <p:nvSpPr>
          <p:cNvPr id="114692" name="Rectangle 5"/>
          <p:cNvSpPr>
            <a:spLocks noChangeArrowheads="1"/>
          </p:cNvSpPr>
          <p:nvPr/>
        </p:nvSpPr>
        <p:spPr bwMode="auto">
          <a:xfrm>
            <a:off x="468313" y="1557338"/>
            <a:ext cx="8229600" cy="44211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114694" name="Rectangle 7"/>
          <p:cNvSpPr>
            <a:spLocks noChangeArrowheads="1"/>
          </p:cNvSpPr>
          <p:nvPr/>
        </p:nvSpPr>
        <p:spPr bwMode="auto">
          <a:xfrm>
            <a:off x="5651500" y="157164"/>
            <a:ext cx="3132138" cy="1327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BatangChe" panose="020B0503020000020004" pitchFamily="49" charset="-127"/>
              </a:rPr>
              <a:t>WYNIKI EGZAMINU </a:t>
            </a:r>
          </a:p>
        </p:txBody>
      </p:sp>
      <p:sp>
        <p:nvSpPr>
          <p:cNvPr id="115720" name="AutoShape 8"/>
          <p:cNvSpPr>
            <a:spLocks noChangeArrowheads="1"/>
          </p:cNvSpPr>
          <p:nvPr/>
        </p:nvSpPr>
        <p:spPr bwMode="auto">
          <a:xfrm rot="5400000">
            <a:off x="4498974" y="2189958"/>
            <a:ext cx="2305050" cy="50482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4E67C8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39269E5-ADDA-4D5F-ABFE-80055CAE3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62" y="182706"/>
            <a:ext cx="4700589" cy="6604632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332656"/>
            <a:ext cx="8291512" cy="122413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l-PL" sz="3600" dirty="0">
                <a:latin typeface="Lucida Sans Unicode" pitchFamily="34" charset="0"/>
              </a:rPr>
              <a:t> </a:t>
            </a:r>
            <a:r>
              <a:rPr lang="pl-PL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Wyniki egzaminu ÓSMOKLASISTY</a:t>
            </a:r>
          </a:p>
        </p:txBody>
      </p:sp>
      <p:sp>
        <p:nvSpPr>
          <p:cNvPr id="63494" name="Rectangle 3"/>
          <p:cNvSpPr>
            <a:spLocks noGrp="1"/>
          </p:cNvSpPr>
          <p:nvPr>
            <p:ph type="body" idx="4294967295"/>
          </p:nvPr>
        </p:nvSpPr>
        <p:spPr>
          <a:xfrm>
            <a:off x="179513" y="1772816"/>
            <a:ext cx="8856984" cy="4752528"/>
          </a:xfrm>
        </p:spPr>
        <p:txBody>
          <a:bodyPr>
            <a:normAutofit fontScale="92500" lnSpcReduction="10000"/>
          </a:bodyPr>
          <a:lstStyle/>
          <a:p>
            <a:pPr algn="just" defTabSz="179388">
              <a:lnSpc>
                <a:spcPct val="150000"/>
              </a:lnSpc>
              <a:buClr>
                <a:schemeClr val="accent2"/>
              </a:buClr>
              <a:buSzPct val="130000"/>
              <a:buNone/>
            </a:pPr>
            <a:r>
              <a:rPr lang="pl-PL" b="1" dirty="0"/>
              <a:t>Wyniki egzaminu nie wpływają na ukończenie szkoły.</a:t>
            </a:r>
          </a:p>
          <a:p>
            <a:pPr marL="114300" indent="0" algn="just" defTabSz="179388">
              <a:lnSpc>
                <a:spcPct val="150000"/>
              </a:lnSpc>
              <a:buClr>
                <a:schemeClr val="accent2"/>
              </a:buClr>
              <a:buSzPct val="130000"/>
              <a:buNone/>
            </a:pPr>
            <a:r>
              <a:rPr lang="pl-PL" b="1" dirty="0">
                <a:solidFill>
                  <a:srgbClr val="C00000"/>
                </a:solidFill>
              </a:rPr>
              <a:t>WARUNKI  UKOŃCZENIA  SZKOŁY:</a:t>
            </a:r>
          </a:p>
          <a:p>
            <a:pPr algn="just" defTabSz="179388">
              <a:lnSpc>
                <a:spcPct val="150000"/>
              </a:lnSpc>
              <a:buClr>
                <a:schemeClr val="accent2"/>
              </a:buClr>
              <a:buSzPct val="130000"/>
              <a:buFont typeface="Wingdings" panose="05000000000000000000" pitchFamily="2" charset="2"/>
              <a:buChar char="§"/>
            </a:pPr>
            <a:r>
              <a:rPr lang="pl-PL" dirty="0"/>
              <a:t>uzyskanie pozytywnych końcowych ocen klasyfikacyjnych </a:t>
            </a:r>
            <a:br>
              <a:rPr lang="pl-PL" dirty="0"/>
            </a:br>
            <a:r>
              <a:rPr lang="pl-PL" dirty="0"/>
              <a:t>z zajęć edukacyjnych ,</a:t>
            </a:r>
          </a:p>
          <a:p>
            <a:pPr algn="just" defTabSz="179388">
              <a:lnSpc>
                <a:spcPct val="150000"/>
              </a:lnSpc>
              <a:buClr>
                <a:schemeClr val="accent2"/>
              </a:buClr>
              <a:buSzPct val="130000"/>
              <a:buFont typeface="Wingdings" panose="05000000000000000000" pitchFamily="2" charset="2"/>
              <a:buChar char="§"/>
            </a:pPr>
            <a:r>
              <a:rPr lang="pl-PL" dirty="0"/>
              <a:t>przystąpienie do egzaminu ósmoklasisty.	</a:t>
            </a:r>
          </a:p>
          <a:p>
            <a:pPr marL="114300" indent="0" algn="just" defTabSz="179388">
              <a:lnSpc>
                <a:spcPct val="150000"/>
              </a:lnSpc>
              <a:buClr>
                <a:schemeClr val="accent2"/>
              </a:buClr>
              <a:buSzPct val="130000"/>
              <a:buNone/>
            </a:pPr>
            <a:r>
              <a:rPr lang="pl-PL" b="1" dirty="0">
                <a:solidFill>
                  <a:srgbClr val="C00000"/>
                </a:solidFill>
              </a:rPr>
              <a:t>W PRZYPADKU NIEUKOŃCZENIA SZKOŁY PRZEZ UCZNIA, </a:t>
            </a:r>
            <a:br>
              <a:rPr lang="pl-PL" b="1" dirty="0">
                <a:solidFill>
                  <a:srgbClr val="C00000"/>
                </a:solidFill>
              </a:rPr>
            </a:br>
            <a:r>
              <a:rPr lang="pl-PL" b="1" dirty="0">
                <a:solidFill>
                  <a:srgbClr val="C00000"/>
                </a:solidFill>
              </a:rPr>
              <a:t>KTÓRY PRZYSTĄPIŁ DO EGZAMINU - </a:t>
            </a:r>
            <a:r>
              <a:rPr lang="pl-PL" b="1" dirty="0">
                <a:solidFill>
                  <a:srgbClr val="0070C0"/>
                </a:solidFill>
              </a:rPr>
              <a:t>uczeń przystępuje ponownie </a:t>
            </a:r>
            <a:r>
              <a:rPr lang="pl-PL" dirty="0"/>
              <a:t>do egzaminu w roku szkolnym, w którym powtarza ostatnią klasę. </a:t>
            </a:r>
          </a:p>
          <a:p>
            <a:pPr defTabSz="179388">
              <a:lnSpc>
                <a:spcPct val="90000"/>
              </a:lnSpc>
              <a:buClr>
                <a:schemeClr val="accent2"/>
              </a:buClr>
              <a:buSzPct val="130000"/>
              <a:buFont typeface="Wingdings" panose="05000000000000000000" pitchFamily="2" charset="2"/>
              <a:buChar char="§"/>
            </a:pPr>
            <a:endParaRPr lang="pl-PL" b="1" dirty="0">
              <a:solidFill>
                <a:srgbClr val="C00000"/>
              </a:solidFill>
            </a:endParaRPr>
          </a:p>
          <a:p>
            <a:pPr defTabSz="179388">
              <a:buClr>
                <a:schemeClr val="accent2"/>
              </a:buClr>
              <a:buSzPct val="130000"/>
              <a:buNone/>
            </a:pPr>
            <a:endParaRPr lang="pl-PL" sz="20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Prostokąt 8"/>
          <p:cNvSpPr/>
          <p:nvPr/>
        </p:nvSpPr>
        <p:spPr>
          <a:xfrm>
            <a:off x="539552" y="2564904"/>
            <a:ext cx="82809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pl-PL" sz="2200" b="1" dirty="0">
              <a:solidFill>
                <a:srgbClr val="0070C0"/>
              </a:solidFill>
              <a:latin typeface="+mj-lt"/>
            </a:endParaRPr>
          </a:p>
          <a:p>
            <a:pPr marL="342900" indent="-342900" algn="ctr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pl-PL" sz="2200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8085471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ChangeArrowheads="1"/>
          </p:cNvSpPr>
          <p:nvPr/>
        </p:nvSpPr>
        <p:spPr bwMode="auto">
          <a:xfrm>
            <a:off x="250825" y="770396"/>
            <a:ext cx="8425631" cy="40304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/>
          <a:p>
            <a:pPr marL="377825" indent="-285750" algn="just">
              <a:lnSpc>
                <a:spcPct val="115000"/>
              </a:lnSpc>
              <a:buClr>
                <a:srgbClr val="C0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pl-PL" sz="1600" dirty="0"/>
              <a:t>zapoznać się z Informacją dla ucznia/słuchacza z pierwszej strony arkusza </a:t>
            </a:r>
          </a:p>
          <a:p>
            <a:pPr marL="377825" indent="-285750" algn="just">
              <a:lnSpc>
                <a:spcPct val="115000"/>
              </a:lnSpc>
              <a:buClr>
                <a:srgbClr val="C0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pl-PL" sz="1600" dirty="0"/>
              <a:t>samodzielnie pracować z arkuszem</a:t>
            </a:r>
          </a:p>
          <a:p>
            <a:pPr marL="377825" indent="-285750" algn="just">
              <a:lnSpc>
                <a:spcPct val="115000"/>
              </a:lnSpc>
              <a:buClr>
                <a:srgbClr val="C0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pl-PL" sz="1600" dirty="0"/>
              <a:t> poprawnie wpisać trzyznakowy kod </a:t>
            </a:r>
          </a:p>
          <a:p>
            <a:pPr marL="377825" indent="-285750" algn="just">
              <a:lnSpc>
                <a:spcPct val="115000"/>
              </a:lnSpc>
              <a:buClr>
                <a:srgbClr val="C0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pl-PL" sz="1600" dirty="0"/>
              <a:t> sprawdzić numer PESEL na nalepkach z OKE</a:t>
            </a:r>
          </a:p>
          <a:p>
            <a:pPr marL="377825" indent="-285750" algn="just">
              <a:lnSpc>
                <a:spcPct val="115000"/>
              </a:lnSpc>
              <a:buClr>
                <a:srgbClr val="C0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pl-PL" sz="1600" dirty="0"/>
              <a:t> wpisać właściwy numer PESEL</a:t>
            </a:r>
            <a:endParaRPr lang="en-US" sz="1600" dirty="0">
              <a:cs typeface="Times New Roman" pitchFamily="18" charset="0"/>
            </a:endParaRPr>
          </a:p>
          <a:p>
            <a:pPr marL="377825" indent="-285750" algn="just">
              <a:lnSpc>
                <a:spcPct val="115000"/>
              </a:lnSpc>
              <a:buClr>
                <a:srgbClr val="C0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pl-PL" sz="1600" dirty="0"/>
              <a:t> </a:t>
            </a:r>
            <a:r>
              <a:rPr lang="pl-PL" sz="1600" b="1" dirty="0"/>
              <a:t>uważnie umieszczać naklejki z kodem kreskowym i numerem PESEL ucznia </a:t>
            </a:r>
            <a:br>
              <a:rPr lang="pl-PL" sz="1600" b="1" dirty="0"/>
            </a:br>
            <a:r>
              <a:rPr lang="pl-PL" sz="1600" b="1" dirty="0"/>
              <a:t> we właściwych miejscach arkusza</a:t>
            </a:r>
          </a:p>
          <a:p>
            <a:pPr marL="377825" indent="-285750" algn="just">
              <a:lnSpc>
                <a:spcPct val="115000"/>
              </a:lnSpc>
              <a:buClr>
                <a:srgbClr val="C0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pl-PL" sz="1600" dirty="0"/>
              <a:t> wypełniać karty odpowiedzi wyłącznie długopisem/piórem </a:t>
            </a:r>
            <a:r>
              <a:rPr lang="pl-PL" sz="1600" b="1" dirty="0">
                <a:solidFill>
                  <a:srgbClr val="C00000"/>
                </a:solidFill>
              </a:rPr>
              <a:t>z czarnym </a:t>
            </a:r>
            <a:br>
              <a:rPr lang="pl-PL" sz="1600" dirty="0"/>
            </a:br>
            <a:r>
              <a:rPr lang="pl-PL" sz="1600" dirty="0"/>
              <a:t> tuszem/ atramentem</a:t>
            </a:r>
          </a:p>
          <a:p>
            <a:pPr marL="377825" indent="-285750" algn="just">
              <a:lnSpc>
                <a:spcPct val="115000"/>
              </a:lnSpc>
              <a:buClr>
                <a:srgbClr val="C0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pl-PL" sz="1600" b="1" dirty="0">
                <a:solidFill>
                  <a:srgbClr val="660033"/>
                </a:solidFill>
              </a:rPr>
              <a:t> </a:t>
            </a:r>
            <a:r>
              <a:rPr lang="pl-PL" sz="1600" dirty="0"/>
              <a:t>przenieść na kartę odpowiedzi wszystkie zaznaczenia</a:t>
            </a:r>
            <a:r>
              <a:rPr lang="pl-PL" sz="1600" b="1" dirty="0"/>
              <a:t> </a:t>
            </a:r>
            <a:r>
              <a:rPr lang="pl-PL" sz="1600" dirty="0"/>
              <a:t>do zadań zamkniętych, </a:t>
            </a:r>
            <a:br>
              <a:rPr lang="pl-PL" sz="1600" dirty="0"/>
            </a:br>
            <a:r>
              <a:rPr lang="pl-PL" sz="1600" dirty="0"/>
              <a:t> o ile mają taki obowiązek</a:t>
            </a:r>
          </a:p>
          <a:p>
            <a:pPr marL="377825" indent="-285750">
              <a:lnSpc>
                <a:spcPct val="115000"/>
              </a:lnSpc>
              <a:buClr>
                <a:srgbClr val="C0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pl-PL" sz="1600" dirty="0"/>
              <a:t> </a:t>
            </a:r>
            <a:r>
              <a:rPr lang="pl-PL" sz="1600" b="1" dirty="0"/>
              <a:t>sprawdzić w ciągu 5 minut po zakończeniu egzaminu poprawność   </a:t>
            </a:r>
            <a:br>
              <a:rPr lang="pl-PL" sz="1600" b="1" dirty="0"/>
            </a:br>
            <a:r>
              <a:rPr lang="pl-PL" sz="1600" b="1" dirty="0"/>
              <a:t> przeniesienia zaznaczeń odpowiedzi do zadań zamkniętych na kartę </a:t>
            </a:r>
            <a:br>
              <a:rPr lang="pl-PL" sz="1600" b="1" dirty="0"/>
            </a:br>
            <a:r>
              <a:rPr lang="pl-PL" sz="1600" b="1" dirty="0"/>
              <a:t> odpowiedzi, o ile nie są  zwolnieni z tego obowiązku</a:t>
            </a:r>
          </a:p>
        </p:txBody>
      </p:sp>
      <p:sp>
        <p:nvSpPr>
          <p:cNvPr id="14643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0648"/>
            <a:ext cx="9144000" cy="509747"/>
          </a:xfrm>
        </p:spPr>
        <p:txBody>
          <a:bodyPr anchor="b">
            <a:noAutofit/>
          </a:bodyPr>
          <a:lstStyle/>
          <a:p>
            <a:pPr marL="0" indent="0" defTabSz="914400" eaLnBrk="1" hangingPunct="1">
              <a:defRPr/>
            </a:pPr>
            <a:r>
              <a:rPr lang="pl-PL" sz="3200" b="1" dirty="0">
                <a:solidFill>
                  <a:srgbClr val="C00000"/>
                </a:solidFill>
              </a:rPr>
              <a:t>Zdający  powinni:</a:t>
            </a:r>
            <a:endParaRPr lang="pl-PL" sz="2800" b="1" dirty="0">
              <a:solidFill>
                <a:srgbClr val="C00000"/>
              </a:solidFill>
            </a:endParaRPr>
          </a:p>
        </p:txBody>
      </p:sp>
      <p:sp>
        <p:nvSpPr>
          <p:cNvPr id="49159" name="Rectangle 5"/>
          <p:cNvSpPr>
            <a:spLocks noChangeArrowheads="1"/>
          </p:cNvSpPr>
          <p:nvPr/>
        </p:nvSpPr>
        <p:spPr bwMode="auto">
          <a:xfrm>
            <a:off x="241871" y="4850694"/>
            <a:ext cx="8568952" cy="161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377825" indent="-285750" algn="l">
              <a:lnSpc>
                <a:spcPct val="115000"/>
              </a:lnSpc>
              <a:buClr>
                <a:srgbClr val="C0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pl-PL" sz="1600" dirty="0">
                <a:latin typeface="Tahoma" pitchFamily="34" charset="0"/>
              </a:rPr>
              <a:t> </a:t>
            </a:r>
            <a:r>
              <a:rPr lang="pl-PL" sz="1700" dirty="0"/>
              <a:t>nie sporządzać notatek na karcie odpowiedzi, nie używać korektora</a:t>
            </a:r>
          </a:p>
          <a:p>
            <a:pPr marL="377825" indent="-285750" algn="l">
              <a:lnSpc>
                <a:spcPct val="115000"/>
              </a:lnSpc>
              <a:buClr>
                <a:srgbClr val="C0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pl-PL" sz="1700" dirty="0"/>
              <a:t> nie wpisywać w arkuszu danych umożliwiających identyfikację</a:t>
            </a:r>
          </a:p>
          <a:p>
            <a:pPr marL="377825" indent="-285750" algn="l">
              <a:lnSpc>
                <a:spcPct val="115000"/>
              </a:lnSpc>
              <a:buClr>
                <a:srgbClr val="C0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pl-PL" sz="1700" dirty="0"/>
              <a:t> nie stosować </a:t>
            </a:r>
            <a:r>
              <a:rPr lang="pl-PL" sz="1700" u="sng" dirty="0"/>
              <a:t>innych niż wskazane w instrukcji </a:t>
            </a:r>
            <a:r>
              <a:rPr lang="pl-PL" sz="1700" dirty="0"/>
              <a:t>oznaczeń wyboru odpowiedzi </a:t>
            </a:r>
            <a:br>
              <a:rPr lang="pl-PL" sz="1700" dirty="0"/>
            </a:br>
            <a:r>
              <a:rPr lang="pl-PL" sz="1700" dirty="0"/>
              <a:t> (z wyjątkiem zdających uprawnionych do nieprzenoszenia)</a:t>
            </a:r>
          </a:p>
          <a:p>
            <a:pPr marL="377825" indent="-285750" algn="l">
              <a:lnSpc>
                <a:spcPct val="115000"/>
              </a:lnSpc>
              <a:buClr>
                <a:srgbClr val="C0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pl-PL" sz="1700" b="1" dirty="0"/>
              <a:t> nie wnosić urządzeń telekomunikacyjnych do sali egzaminacyjnej.      </a:t>
            </a:r>
            <a:r>
              <a:rPr lang="pl-PL" b="1" dirty="0"/>
              <a:t> </a:t>
            </a:r>
            <a:endParaRPr lang="pl-PL" b="1" dirty="0">
              <a:solidFill>
                <a:srgbClr val="CC0000"/>
              </a:solidFill>
            </a:endParaRPr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8604448" y="2348880"/>
            <a:ext cx="41275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F5345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660033"/>
              </a:buClr>
              <a:buSzPct val="130000"/>
              <a:buFont typeface="Symbol" pitchFamily="18" charset="2"/>
              <a:buNone/>
            </a:pP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!</a:t>
            </a:r>
            <a:endParaRPr lang="pl-PL" sz="5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cxnSp>
        <p:nvCxnSpPr>
          <p:cNvPr id="4" name="Łącznik prostoliniowy 3"/>
          <p:cNvCxnSpPr/>
          <p:nvPr/>
        </p:nvCxnSpPr>
        <p:spPr>
          <a:xfrm>
            <a:off x="323528" y="4869160"/>
            <a:ext cx="81369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460432" y="4322802"/>
            <a:ext cx="648072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F5345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660033"/>
              </a:buClr>
              <a:buSzPct val="130000"/>
              <a:buFont typeface="Symbol" pitchFamily="18" charset="2"/>
              <a:buNone/>
            </a:pPr>
            <a:r>
              <a:rPr lang="en-US" sz="15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!</a:t>
            </a:r>
            <a:endParaRPr lang="pl-PL" sz="150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5543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91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9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9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91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91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49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49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49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uiExpand="1" build="p" animBg="1"/>
      <p:bldP spid="4915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6BDBD844-0F88-432E-B1B7-1A943C3B8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8896" y="2166756"/>
            <a:ext cx="3484973" cy="2270355"/>
          </a:xfrm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KILKA SŁÓW </a:t>
            </a:r>
            <a:br>
              <a:rPr lang="en-US" sz="4000" dirty="0">
                <a:solidFill>
                  <a:srgbClr val="FF0000"/>
                </a:solidFill>
              </a:rPr>
            </a:br>
            <a:r>
              <a:rPr lang="en-US" sz="4000" dirty="0">
                <a:solidFill>
                  <a:srgbClr val="FF0000"/>
                </a:solidFill>
              </a:rPr>
              <a:t>O REKRUTACJI</a:t>
            </a:r>
            <a:endParaRPr lang="en-US" sz="4000" dirty="0"/>
          </a:p>
        </p:txBody>
      </p:sp>
      <p:pic>
        <p:nvPicPr>
          <p:cNvPr id="3074" name="Picture 2" descr="80+ Best Kartki - zakończenie szkoły images | digi stemple, stempelki,  stemple">
            <a:extLst>
              <a:ext uri="{FF2B5EF4-FFF2-40B4-BE49-F238E27FC236}">
                <a16:creationId xmlns:a16="http://schemas.microsoft.com/office/drawing/2014/main" id="{82F2C0F3-6D4B-4EC8-A4D1-2B92BA78DA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r="7972" b="3"/>
          <a:stretch/>
        </p:blipFill>
        <p:spPr bwMode="auto">
          <a:xfrm>
            <a:off x="550130" y="1357297"/>
            <a:ext cx="4002620" cy="3439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286624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>
            <a:extLst>
              <a:ext uri="{FF2B5EF4-FFF2-40B4-BE49-F238E27FC236}">
                <a16:creationId xmlns:a16="http://schemas.microsoft.com/office/drawing/2014/main" id="{224C1D50-3389-4A4A-8F97-F5F951A315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6453" y="116632"/>
            <a:ext cx="8751094" cy="4204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l-PL" sz="1500" b="1" dirty="0">
                <a:solidFill>
                  <a:schemeClr val="tx2"/>
                </a:solidFill>
                <a:latin typeface="+mn-lt"/>
              </a:rPr>
              <a:t>Zasady przeliczania na punkty poszczególnych kryteriów branych pod uwagę podczas rekrutacji do szkoły ponadpodstawowej określa </a:t>
            </a:r>
            <a:br>
              <a:rPr lang="pl-PL" sz="1500" b="1" dirty="0">
                <a:solidFill>
                  <a:schemeClr val="tx2"/>
                </a:solidFill>
                <a:latin typeface="+mn-lt"/>
              </a:rPr>
            </a:br>
            <a:r>
              <a:rPr lang="pl-PL" sz="1500" b="1" dirty="0">
                <a:solidFill>
                  <a:schemeClr val="tx2"/>
                </a:solidFill>
                <a:latin typeface="+mn-lt"/>
              </a:rPr>
              <a:t>Rozporządzenie MEN z 18 LISTOPADA 2022 r. w sprawie przeprowadzania postępowania rekrutacyjnego do szkół.</a:t>
            </a:r>
            <a:br>
              <a:rPr lang="pl-PL" sz="1500" b="1" dirty="0">
                <a:solidFill>
                  <a:schemeClr val="tx2"/>
                </a:solidFill>
                <a:latin typeface="+mn-lt"/>
              </a:rPr>
            </a:br>
            <a:r>
              <a:rPr lang="pl-PL" sz="1500" b="1" dirty="0">
                <a:solidFill>
                  <a:srgbClr val="C00000"/>
                </a:solidFill>
                <a:latin typeface="+mn-lt"/>
              </a:rPr>
              <a:t>Na rok szkolny 2024/2025 przelicza się na punkty </a:t>
            </a:r>
            <a:r>
              <a:rPr lang="pl-PL" sz="1500" b="1" u="sng" dirty="0">
                <a:solidFill>
                  <a:srgbClr val="C00000"/>
                </a:solidFill>
                <a:latin typeface="+mn-lt"/>
              </a:rPr>
              <a:t>wynik egzaminu ósmoklasisty:</a:t>
            </a:r>
            <a:br>
              <a:rPr lang="pl-PL" sz="1500" dirty="0">
                <a:solidFill>
                  <a:srgbClr val="C00000"/>
                </a:solidFill>
                <a:latin typeface="+mn-lt"/>
              </a:rPr>
            </a:br>
            <a:r>
              <a:rPr lang="pl-PL" sz="1500" b="1" dirty="0">
                <a:solidFill>
                  <a:srgbClr val="00B050"/>
                </a:solidFill>
                <a:latin typeface="+mn-lt"/>
              </a:rPr>
              <a:t>1) wynik przedstawiony w procentach z:</a:t>
            </a:r>
            <a:br>
              <a:rPr lang="pl-PL" sz="1500" b="1" dirty="0">
                <a:solidFill>
                  <a:srgbClr val="00B050"/>
                </a:solidFill>
                <a:latin typeface="+mn-lt"/>
              </a:rPr>
            </a:br>
            <a:r>
              <a:rPr lang="pl-PL" sz="1500" b="1" dirty="0">
                <a:solidFill>
                  <a:srgbClr val="00B050"/>
                </a:solidFill>
                <a:latin typeface="+mn-lt"/>
              </a:rPr>
              <a:t>a) języka polskiego– mnoży się przez 0,35;</a:t>
            </a:r>
            <a:br>
              <a:rPr lang="pl-PL" sz="1500" b="1" dirty="0">
                <a:solidFill>
                  <a:srgbClr val="00B050"/>
                </a:solidFill>
                <a:latin typeface="+mn-lt"/>
              </a:rPr>
            </a:br>
            <a:r>
              <a:rPr lang="pl-PL" sz="1500" b="1" dirty="0">
                <a:solidFill>
                  <a:srgbClr val="00B050"/>
                </a:solidFill>
                <a:latin typeface="+mn-lt"/>
              </a:rPr>
              <a:t>b) matematyki – mnoży się przez 0,35;</a:t>
            </a:r>
            <a:br>
              <a:rPr lang="pl-PL" sz="1500" b="1" dirty="0">
                <a:solidFill>
                  <a:srgbClr val="00B050"/>
                </a:solidFill>
                <a:latin typeface="+mn-lt"/>
              </a:rPr>
            </a:br>
            <a:r>
              <a:rPr lang="pl-PL" sz="1500" b="1" dirty="0">
                <a:solidFill>
                  <a:srgbClr val="00B0F0"/>
                </a:solidFill>
                <a:latin typeface="+mn-lt"/>
              </a:rPr>
              <a:t>2) wynik przedstawiony w procentach z języka obcego nowożytnego</a:t>
            </a:r>
            <a:br>
              <a:rPr lang="pl-PL" sz="1500" b="1" dirty="0">
                <a:solidFill>
                  <a:srgbClr val="00B0F0"/>
                </a:solidFill>
                <a:latin typeface="+mn-lt"/>
              </a:rPr>
            </a:br>
            <a:r>
              <a:rPr lang="pl-PL" sz="1500" b="1" dirty="0">
                <a:solidFill>
                  <a:srgbClr val="00B0F0"/>
                </a:solidFill>
                <a:latin typeface="+mn-lt"/>
              </a:rPr>
              <a:t>    mnoży się przez 0,3.</a:t>
            </a:r>
            <a:br>
              <a:rPr lang="pl-PL" sz="1500" b="1" dirty="0">
                <a:solidFill>
                  <a:srgbClr val="00B0F0"/>
                </a:solidFill>
                <a:latin typeface="+mn-lt"/>
              </a:rPr>
            </a:br>
            <a:r>
              <a:rPr lang="pl-PL" sz="1500" b="1" dirty="0">
                <a:solidFill>
                  <a:srgbClr val="C00000"/>
                </a:solidFill>
                <a:latin typeface="+mn-lt"/>
              </a:rPr>
              <a:t>3) Przeliczenie na punkty ocen z zajęć edukacyjnych wymienionych </a:t>
            </a:r>
            <a:br>
              <a:rPr lang="pl-PL" sz="1500" b="1" dirty="0">
                <a:solidFill>
                  <a:srgbClr val="C00000"/>
                </a:solidFill>
                <a:latin typeface="+mn-lt"/>
              </a:rPr>
            </a:br>
            <a:r>
              <a:rPr lang="pl-PL" sz="1500" b="1" dirty="0">
                <a:solidFill>
                  <a:srgbClr val="C00000"/>
                </a:solidFill>
                <a:latin typeface="+mn-lt"/>
              </a:rPr>
              <a:t>    na świadectwie ukończenia szkoły:</a:t>
            </a:r>
            <a:endParaRPr lang="pl-PL" sz="2700" dirty="0">
              <a:solidFill>
                <a:srgbClr val="00B0F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Tabela 2">
            <a:extLst>
              <a:ext uri="{FF2B5EF4-FFF2-40B4-BE49-F238E27FC236}">
                <a16:creationId xmlns:a16="http://schemas.microsoft.com/office/drawing/2014/main" id="{1EEAF484-4E3E-486E-BCE7-F2F63E0B68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33406"/>
              </p:ext>
            </p:extLst>
          </p:nvPr>
        </p:nvGraphicFramePr>
        <p:xfrm>
          <a:off x="1799692" y="4409727"/>
          <a:ext cx="5544615" cy="2222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4441">
                  <a:extLst>
                    <a:ext uri="{9D8B030D-6E8A-4147-A177-3AD203B41FA5}">
                      <a16:colId xmlns:a16="http://schemas.microsoft.com/office/drawing/2014/main" val="2966552439"/>
                    </a:ext>
                  </a:extLst>
                </a:gridCol>
                <a:gridCol w="1388621">
                  <a:extLst>
                    <a:ext uri="{9D8B030D-6E8A-4147-A177-3AD203B41FA5}">
                      <a16:colId xmlns:a16="http://schemas.microsoft.com/office/drawing/2014/main" val="194557424"/>
                    </a:ext>
                  </a:extLst>
                </a:gridCol>
                <a:gridCol w="1372473">
                  <a:extLst>
                    <a:ext uri="{9D8B030D-6E8A-4147-A177-3AD203B41FA5}">
                      <a16:colId xmlns:a16="http://schemas.microsoft.com/office/drawing/2014/main" val="3602127111"/>
                    </a:ext>
                  </a:extLst>
                </a:gridCol>
                <a:gridCol w="1219080">
                  <a:extLst>
                    <a:ext uri="{9D8B030D-6E8A-4147-A177-3AD203B41FA5}">
                      <a16:colId xmlns:a16="http://schemas.microsoft.com/office/drawing/2014/main" val="467434287"/>
                    </a:ext>
                  </a:extLst>
                </a:gridCol>
              </a:tblGrid>
              <a:tr h="343796">
                <a:tc>
                  <a:txBody>
                    <a:bodyPr/>
                    <a:lstStyle/>
                    <a:p>
                      <a:r>
                        <a:rPr lang="pl-PL" sz="1400" dirty="0"/>
                        <a:t>Ocena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Język polski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Matematyka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Język obcy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373439125"/>
                  </a:ext>
                </a:extLst>
              </a:tr>
              <a:tr h="331661">
                <a:tc>
                  <a:txBody>
                    <a:bodyPr/>
                    <a:lstStyle/>
                    <a:p>
                      <a:r>
                        <a:rPr lang="pl-PL" sz="1400" dirty="0"/>
                        <a:t>celująca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18 pkt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18 pkt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18 pkt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013942896"/>
                  </a:ext>
                </a:extLst>
              </a:tr>
              <a:tr h="336694">
                <a:tc>
                  <a:txBody>
                    <a:bodyPr/>
                    <a:lstStyle/>
                    <a:p>
                      <a:r>
                        <a:rPr lang="pl-PL" sz="1400" dirty="0"/>
                        <a:t>bardzo dobra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17 pkt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17 pkt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17 pkt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888944501"/>
                  </a:ext>
                </a:extLst>
              </a:tr>
              <a:tr h="404641">
                <a:tc>
                  <a:txBody>
                    <a:bodyPr/>
                    <a:lstStyle/>
                    <a:p>
                      <a:r>
                        <a:rPr lang="pl-PL" sz="1400" dirty="0"/>
                        <a:t>dobra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14 pkt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14 pkt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14 pkt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507004846"/>
                  </a:ext>
                </a:extLst>
              </a:tr>
              <a:tr h="364151">
                <a:tc>
                  <a:txBody>
                    <a:bodyPr/>
                    <a:lstStyle/>
                    <a:p>
                      <a:r>
                        <a:rPr lang="pl-PL" sz="1400" dirty="0"/>
                        <a:t>dostateczna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8 pkt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8 pkt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8 pkt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991712332"/>
                  </a:ext>
                </a:extLst>
              </a:tr>
              <a:tr h="441191">
                <a:tc>
                  <a:txBody>
                    <a:bodyPr/>
                    <a:lstStyle/>
                    <a:p>
                      <a:r>
                        <a:rPr lang="pl-PL" sz="1400" dirty="0"/>
                        <a:t>dopuszczająca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2 pkt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2 pkt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2 pkt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137655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5339599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0800C8F5-C00E-42CF-BB3D-9B5E30EB7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0"/>
            <a:ext cx="8665021" cy="6741368"/>
          </a:xfrm>
        </p:spPr>
        <p:txBody>
          <a:bodyPr>
            <a:normAutofit fontScale="90000"/>
          </a:bodyPr>
          <a:lstStyle/>
          <a:p>
            <a:pPr algn="l"/>
            <a:r>
              <a:rPr lang="pl-PL" sz="1500" b="1" dirty="0">
                <a:solidFill>
                  <a:srgbClr val="C00000"/>
                </a:solidFill>
                <a:latin typeface="+mn-lt"/>
              </a:rPr>
              <a:t>Zawody wiedzy będących </a:t>
            </a:r>
            <a:r>
              <a:rPr lang="pl-PL" sz="1500" b="1" u="sng" dirty="0">
                <a:solidFill>
                  <a:srgbClr val="C00000"/>
                </a:solidFill>
                <a:latin typeface="+mn-lt"/>
              </a:rPr>
              <a:t>konkursem o zasięgu wojewódzkim </a:t>
            </a:r>
            <a:r>
              <a:rPr lang="pl-PL" sz="1500" b="1" dirty="0">
                <a:solidFill>
                  <a:srgbClr val="C00000"/>
                </a:solidFill>
                <a:latin typeface="+mn-lt"/>
              </a:rPr>
              <a:t>organizowanym przez kuratora oświaty - ZA UZYSKANIE:</a:t>
            </a:r>
            <a:br>
              <a:rPr lang="pl-PL" sz="1500" b="1" dirty="0">
                <a:solidFill>
                  <a:srgbClr val="C00000"/>
                </a:solidFill>
                <a:latin typeface="+mn-lt"/>
              </a:rPr>
            </a:br>
            <a:r>
              <a:rPr lang="pl-PL" sz="1500" dirty="0">
                <a:latin typeface="+mn-lt"/>
              </a:rPr>
              <a:t>dwóch lub więcej tytułów finalisty konkursu przedmiotowego – </a:t>
            </a:r>
            <a:r>
              <a:rPr lang="pl-PL" sz="1500" b="1" dirty="0">
                <a:latin typeface="+mn-lt"/>
              </a:rPr>
              <a:t>przyznaje się 10 pkt,</a:t>
            </a:r>
            <a:br>
              <a:rPr lang="pl-PL" sz="1500" dirty="0">
                <a:latin typeface="+mn-lt"/>
              </a:rPr>
            </a:br>
            <a:r>
              <a:rPr lang="pl-PL" sz="1500" dirty="0">
                <a:latin typeface="+mn-lt"/>
              </a:rPr>
              <a:t>dwóch lub więcej tytułów laureata konkursu tematycznego lub interdyscyplinarnego</a:t>
            </a:r>
            <a:br>
              <a:rPr lang="pl-PL" sz="1500" dirty="0">
                <a:latin typeface="+mn-lt"/>
              </a:rPr>
            </a:br>
            <a:r>
              <a:rPr lang="pl-PL" sz="1500" dirty="0">
                <a:latin typeface="+mn-lt"/>
              </a:rPr>
              <a:t>                                                                                                                              – </a:t>
            </a:r>
            <a:r>
              <a:rPr lang="pl-PL" sz="1500" b="1" dirty="0">
                <a:latin typeface="+mn-lt"/>
              </a:rPr>
              <a:t>przyznaje się 7 pkt,</a:t>
            </a:r>
            <a:br>
              <a:rPr lang="pl-PL" sz="1500" dirty="0">
                <a:latin typeface="+mn-lt"/>
              </a:rPr>
            </a:br>
            <a:r>
              <a:rPr lang="pl-PL" sz="1500" dirty="0">
                <a:latin typeface="+mn-lt"/>
              </a:rPr>
              <a:t>dwóch lub więcej tytułów finalisty konkursu tematycznego lub interdyscyplinarnego</a:t>
            </a:r>
            <a:br>
              <a:rPr lang="pl-PL" sz="1500" dirty="0">
                <a:latin typeface="+mn-lt"/>
              </a:rPr>
            </a:br>
            <a:r>
              <a:rPr lang="pl-PL" sz="1500" dirty="0">
                <a:latin typeface="+mn-lt"/>
              </a:rPr>
              <a:t>                                                                                                                               – </a:t>
            </a:r>
            <a:r>
              <a:rPr lang="pl-PL" sz="1500" b="1" dirty="0">
                <a:latin typeface="+mn-lt"/>
              </a:rPr>
              <a:t>przyznaje się 5 pkt,</a:t>
            </a:r>
            <a:br>
              <a:rPr lang="pl-PL" sz="1500" dirty="0">
                <a:latin typeface="+mn-lt"/>
              </a:rPr>
            </a:br>
            <a:r>
              <a:rPr lang="pl-PL" sz="1500" dirty="0">
                <a:latin typeface="+mn-lt"/>
              </a:rPr>
              <a:t>tytuł finalisty konkursu przedmiotowego – </a:t>
            </a:r>
            <a:r>
              <a:rPr lang="pl-PL" sz="1500" b="1" dirty="0">
                <a:latin typeface="+mn-lt"/>
              </a:rPr>
              <a:t>przyznaje się 7 pkt</a:t>
            </a:r>
            <a:r>
              <a:rPr lang="pl-PL" sz="1500" dirty="0">
                <a:latin typeface="+mn-lt"/>
              </a:rPr>
              <a:t>,</a:t>
            </a:r>
            <a:br>
              <a:rPr lang="pl-PL" sz="1500" dirty="0">
                <a:latin typeface="+mn-lt"/>
              </a:rPr>
            </a:br>
            <a:r>
              <a:rPr lang="pl-PL" sz="1500" dirty="0">
                <a:latin typeface="+mn-lt"/>
              </a:rPr>
              <a:t>tytuł laureata konkursu tematycznego lub interdyscyplinarnego – </a:t>
            </a:r>
            <a:r>
              <a:rPr lang="pl-PL" sz="1500" b="1" dirty="0">
                <a:latin typeface="+mn-lt"/>
              </a:rPr>
              <a:t>przyznaje się 5 pkt,</a:t>
            </a:r>
            <a:br>
              <a:rPr lang="pl-PL" sz="1500" dirty="0">
                <a:latin typeface="+mn-lt"/>
              </a:rPr>
            </a:br>
            <a:r>
              <a:rPr lang="pl-PL" sz="1500" dirty="0">
                <a:latin typeface="+mn-lt"/>
              </a:rPr>
              <a:t>tytuł finalisty konkursu tematycznego lub interdyscyplinarnego – </a:t>
            </a:r>
            <a:r>
              <a:rPr lang="pl-PL" sz="1500" b="1" dirty="0">
                <a:latin typeface="+mn-lt"/>
              </a:rPr>
              <a:t>przyznaje się 3 pkt.</a:t>
            </a:r>
            <a:br>
              <a:rPr lang="pl-PL" sz="1500" b="1" dirty="0">
                <a:latin typeface="+mn-lt"/>
              </a:rPr>
            </a:br>
            <a:br>
              <a:rPr lang="pl-PL" sz="1500" dirty="0">
                <a:latin typeface="+mn-lt"/>
              </a:rPr>
            </a:br>
            <a:r>
              <a:rPr lang="pl-PL" sz="1500" b="1" dirty="0">
                <a:solidFill>
                  <a:srgbClr val="C00000"/>
                </a:solidFill>
                <a:latin typeface="+mn-lt"/>
              </a:rPr>
              <a:t>ZA</a:t>
            </a:r>
            <a:r>
              <a:rPr lang="pl-PL" sz="1500" dirty="0">
                <a:latin typeface="+mn-lt"/>
              </a:rPr>
              <a:t> </a:t>
            </a:r>
            <a:r>
              <a:rPr lang="pl-PL" sz="1500" b="1" dirty="0">
                <a:solidFill>
                  <a:srgbClr val="C00000"/>
                </a:solidFill>
                <a:latin typeface="+mn-lt"/>
              </a:rPr>
              <a:t>Uzyskanie wysokiego miejsca w zawodach wiedzy innych niż wymienione wyżej, artystycznych lub sportowych, organizowanych przez kuratora oświaty lub inne podmioty działające na terenie szkoły, na szczeblu:</a:t>
            </a:r>
            <a:br>
              <a:rPr lang="pl-PL" sz="1500" dirty="0">
                <a:solidFill>
                  <a:srgbClr val="C00000"/>
                </a:solidFill>
                <a:latin typeface="+mn-lt"/>
              </a:rPr>
            </a:br>
            <a:r>
              <a:rPr lang="pl-PL" sz="1350" dirty="0">
                <a:latin typeface="+mn-lt"/>
              </a:rPr>
              <a:t>międzynarodowym – </a:t>
            </a:r>
            <a:r>
              <a:rPr lang="pl-PL" sz="1350" b="1" dirty="0">
                <a:latin typeface="+mn-lt"/>
              </a:rPr>
              <a:t>przyznaje się 4 pkt,</a:t>
            </a:r>
            <a:br>
              <a:rPr lang="pl-PL" sz="1350" dirty="0">
                <a:latin typeface="+mn-lt"/>
              </a:rPr>
            </a:br>
            <a:r>
              <a:rPr lang="pl-PL" sz="1350" dirty="0">
                <a:latin typeface="+mn-lt"/>
              </a:rPr>
              <a:t>krajowym – </a:t>
            </a:r>
            <a:r>
              <a:rPr lang="pl-PL" sz="1350" b="1" dirty="0">
                <a:latin typeface="+mn-lt"/>
              </a:rPr>
              <a:t>przyznaje się 3 pkt,</a:t>
            </a:r>
            <a:br>
              <a:rPr lang="pl-PL" sz="1350" dirty="0">
                <a:latin typeface="+mn-lt"/>
              </a:rPr>
            </a:br>
            <a:r>
              <a:rPr lang="pl-PL" sz="1350" dirty="0">
                <a:latin typeface="+mn-lt"/>
              </a:rPr>
              <a:t>wojewódzkim – </a:t>
            </a:r>
            <a:r>
              <a:rPr lang="pl-PL" sz="1350" b="1" dirty="0">
                <a:latin typeface="+mn-lt"/>
              </a:rPr>
              <a:t>przyznaje się 2 pkt,</a:t>
            </a:r>
            <a:br>
              <a:rPr lang="pl-PL" sz="1350" dirty="0">
                <a:latin typeface="+mn-lt"/>
              </a:rPr>
            </a:br>
            <a:r>
              <a:rPr lang="pl-PL" sz="1350" dirty="0">
                <a:latin typeface="+mn-lt"/>
              </a:rPr>
              <a:t>powiatowym – </a:t>
            </a:r>
            <a:r>
              <a:rPr lang="pl-PL" sz="1350" b="1" dirty="0">
                <a:latin typeface="+mn-lt"/>
              </a:rPr>
              <a:t>przyznaje się 1 pkt.</a:t>
            </a:r>
            <a:br>
              <a:rPr lang="pl-PL" sz="1350" b="1" dirty="0">
                <a:latin typeface="+mn-lt"/>
              </a:rPr>
            </a:br>
            <a:br>
              <a:rPr lang="pl-PL" sz="1350" dirty="0">
                <a:latin typeface="+mn-lt"/>
              </a:rPr>
            </a:br>
            <a:r>
              <a:rPr lang="pl-PL" sz="1600" b="1" dirty="0">
                <a:solidFill>
                  <a:srgbClr val="C00000"/>
                </a:solidFill>
                <a:latin typeface="+mn-lt"/>
              </a:rPr>
              <a:t>W przypadku gdy kandydat ma więcej niż jedno szczególne osiągnięcie</a:t>
            </a:r>
            <a:r>
              <a:rPr lang="pl-PL" sz="1600" dirty="0">
                <a:solidFill>
                  <a:srgbClr val="C00000"/>
                </a:solidFill>
                <a:latin typeface="+mn-lt"/>
              </a:rPr>
              <a:t> z takich samych zawodów wiedzy, artystycznych i sportowych, wymienione na świadectwie ukończenia szkoły podstawowej, </a:t>
            </a:r>
            <a:r>
              <a:rPr lang="pl-PL" sz="1600" b="1" u="sng" dirty="0">
                <a:solidFill>
                  <a:srgbClr val="00B050"/>
                </a:solidFill>
                <a:latin typeface="+mn-lt"/>
              </a:rPr>
              <a:t>przyznaje się jednorazowo punkty za najwyższe osiągnięcie</a:t>
            </a:r>
            <a:r>
              <a:rPr lang="pl-PL" sz="1600" b="1" dirty="0">
                <a:solidFill>
                  <a:srgbClr val="00B050"/>
                </a:solidFill>
                <a:latin typeface="+mn-lt"/>
              </a:rPr>
              <a:t> tego ucznia w tych zawodach</a:t>
            </a:r>
            <a:r>
              <a:rPr lang="pl-PL" sz="1600" dirty="0">
                <a:solidFill>
                  <a:srgbClr val="C00000"/>
                </a:solidFill>
                <a:latin typeface="+mn-lt"/>
              </a:rPr>
              <a:t>, z tym że maksymalna liczba punktów możliwych do uzyskania za wszystkie osiągnięcia wynosi</a:t>
            </a:r>
            <a:r>
              <a:rPr lang="pl-PL" sz="1600" b="1" dirty="0">
                <a:solidFill>
                  <a:srgbClr val="C00000"/>
                </a:solidFill>
                <a:latin typeface="+mn-lt"/>
              </a:rPr>
              <a:t> 18 punktów.</a:t>
            </a:r>
            <a:br>
              <a:rPr lang="pl-PL" sz="1600" b="1" dirty="0">
                <a:solidFill>
                  <a:srgbClr val="C00000"/>
                </a:solidFill>
                <a:latin typeface="+mn-lt"/>
              </a:rPr>
            </a:br>
            <a:br>
              <a:rPr lang="pl-PL" sz="1600" dirty="0">
                <a:solidFill>
                  <a:srgbClr val="C00000"/>
                </a:solidFill>
                <a:latin typeface="+mn-lt"/>
              </a:rPr>
            </a:br>
            <a:r>
              <a:rPr lang="pl-PL" sz="1600" b="1" dirty="0">
                <a:solidFill>
                  <a:srgbClr val="0070C0"/>
                </a:solidFill>
                <a:latin typeface="+mn-lt"/>
              </a:rPr>
              <a:t>PRZELICZANIE NA PUNKTY </a:t>
            </a:r>
            <a:r>
              <a:rPr lang="pl-PL" sz="1600" b="1" u="sng" dirty="0">
                <a:solidFill>
                  <a:srgbClr val="0070C0"/>
                </a:solidFill>
                <a:latin typeface="+mn-lt"/>
              </a:rPr>
              <a:t>AKTYWNOŚCI  SPOŁECZNEJ, </a:t>
            </a:r>
            <a:r>
              <a:rPr lang="pl-PL" sz="1600" b="1" dirty="0">
                <a:solidFill>
                  <a:srgbClr val="00B050"/>
                </a:solidFill>
                <a:latin typeface="+mn-lt"/>
              </a:rPr>
              <a:t>w tym na rzecz środowiska szkolnego, </a:t>
            </a:r>
            <a:br>
              <a:rPr lang="pl-PL" sz="1600" b="1" dirty="0">
                <a:solidFill>
                  <a:srgbClr val="00B050"/>
                </a:solidFill>
                <a:latin typeface="+mn-lt"/>
              </a:rPr>
            </a:br>
            <a:r>
              <a:rPr lang="pl-PL" sz="1600" b="1" dirty="0">
                <a:solidFill>
                  <a:srgbClr val="00B050"/>
                </a:solidFill>
                <a:latin typeface="+mn-lt"/>
              </a:rPr>
              <a:t>w szczególności w formie wolontariatu – przyznaje się </a:t>
            </a:r>
            <a:r>
              <a:rPr lang="pl-PL" sz="1600" b="1" dirty="0">
                <a:solidFill>
                  <a:srgbClr val="C00000"/>
                </a:solidFill>
                <a:latin typeface="+mn-lt"/>
              </a:rPr>
              <a:t>3 pkt</a:t>
            </a:r>
            <a:r>
              <a:rPr lang="pl-PL" sz="1600" b="1" dirty="0">
                <a:solidFill>
                  <a:srgbClr val="00B050"/>
                </a:solidFill>
                <a:latin typeface="+mn-lt"/>
              </a:rPr>
              <a:t>.</a:t>
            </a:r>
            <a:br>
              <a:rPr lang="pl-PL" sz="1600" b="1" dirty="0">
                <a:solidFill>
                  <a:srgbClr val="00B050"/>
                </a:solidFill>
                <a:latin typeface="+mn-lt"/>
              </a:rPr>
            </a:br>
            <a:br>
              <a:rPr lang="pl-PL" sz="1600" b="1" dirty="0">
                <a:solidFill>
                  <a:srgbClr val="00B050"/>
                </a:solidFill>
                <a:latin typeface="+mn-lt"/>
              </a:rPr>
            </a:br>
            <a:r>
              <a:rPr lang="pl-PL" sz="1600" b="1" dirty="0">
                <a:solidFill>
                  <a:srgbClr val="0070C0"/>
                </a:solidFill>
                <a:latin typeface="+mn-lt"/>
              </a:rPr>
              <a:t>Za Świadectwo ukończenia szkoły podstawowej z Wyróżnieniem</a:t>
            </a:r>
            <a:r>
              <a:rPr lang="pl-PL" sz="1600" b="1" dirty="0">
                <a:solidFill>
                  <a:srgbClr val="00B050"/>
                </a:solidFill>
                <a:latin typeface="+mn-lt"/>
              </a:rPr>
              <a:t> – przyznaje się </a:t>
            </a:r>
            <a:r>
              <a:rPr lang="pl-PL" sz="1600" b="1" dirty="0">
                <a:solidFill>
                  <a:srgbClr val="C00000"/>
                </a:solidFill>
                <a:latin typeface="+mn-lt"/>
              </a:rPr>
              <a:t>7 pkt.</a:t>
            </a:r>
            <a:endParaRPr lang="pl-PL" sz="2700" b="1" dirty="0">
              <a:solidFill>
                <a:srgbClr val="00B05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4486908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0">
            <a:extLst>
              <a:ext uri="{FF2B5EF4-FFF2-40B4-BE49-F238E27FC236}">
                <a16:creationId xmlns:a16="http://schemas.microsoft.com/office/drawing/2014/main" id="{9F6228B4-51CB-42D6-A786-853B9EDBD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88640"/>
            <a:ext cx="8743950" cy="6552728"/>
          </a:xfrm>
        </p:spPr>
        <p:txBody>
          <a:bodyPr>
            <a:normAutofit/>
          </a:bodyPr>
          <a:lstStyle/>
          <a:p>
            <a:pPr algn="ctr"/>
            <a:endParaRPr lang="pl-PL" sz="3600" dirty="0">
              <a:solidFill>
                <a:srgbClr val="FFC00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F38029-45B4-F9AB-24E8-F1BFC2E43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8640"/>
            <a:ext cx="8686800" cy="6480720"/>
          </a:xfrm>
        </p:spPr>
        <p:txBody>
          <a:bodyPr>
            <a:normAutofit/>
          </a:bodyPr>
          <a:lstStyle/>
          <a:p>
            <a:pPr marL="114300" indent="0" algn="ctr">
              <a:spcAft>
                <a:spcPts val="800"/>
              </a:spcAft>
              <a:buNone/>
            </a:pPr>
            <a: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Zarządzenie Nr 16/2024 Pomorskiego Kuratora Oświaty z dnia 29 stycznia 2024 roku                w sprawie określenia terminów przeprowadzenia postępowania rekrutacyjnego </a:t>
            </a:r>
            <a:b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postępowania uzupełniającego, w tym terminów składania dokumentów do klas I publicznych szkół ponadpodstawowych, klas wstępnych, o których mowa w art. 25 ust. 3 ustawy Prawo Oświatowe w województwie pomorskim na rok szkolny 2024/2025</a:t>
            </a:r>
            <a:endParaRPr lang="pl-PL" sz="1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342900">
              <a:lnSpc>
                <a:spcPct val="120000"/>
              </a:lnSpc>
              <a:spcAft>
                <a:spcPts val="800"/>
              </a:spcAft>
              <a:buAutoNum type="arabicPeriod"/>
            </a:pPr>
            <a:r>
              <a:rPr lang="pl-PL" sz="1400" b="1" dirty="0"/>
              <a:t>Złożenie wniosku, w tym zmiana wniosku wraz z dokumentami (podpisanego przez co najmniej jednego rodzica/prawnego opiekuna) </a:t>
            </a:r>
            <a:r>
              <a:rPr lang="pl-PL" sz="1400" dirty="0"/>
              <a:t>o przyjęcie do szkoły ponadpodstawowej </a:t>
            </a:r>
            <a:r>
              <a:rPr lang="pl-PL" sz="1400" b="1" dirty="0"/>
              <a:t>dwujęzycznej, oddziału dwujęzycznego, </a:t>
            </a:r>
            <a:r>
              <a:rPr lang="pl-PL" sz="1400" dirty="0"/>
              <a:t>oddziału międzynarodowego, </a:t>
            </a:r>
            <a:r>
              <a:rPr lang="pl-PL" sz="1400" b="1" dirty="0"/>
              <a:t>oddziału wstępnego, </a:t>
            </a:r>
            <a:r>
              <a:rPr lang="pl-PL" sz="1400" dirty="0"/>
              <a:t>oddziału przygotowania wojskowego w szkole ponadpodstawowej, </a:t>
            </a:r>
            <a:r>
              <a:rPr lang="pl-PL" sz="1400" b="1" dirty="0"/>
              <a:t>oddziałów wymagających od kandydatów szczególnych indywidualnych predyspozycji oraz do szkół            i oddziałów prowadzących szkolenie sportowe w szkołach ponadpodstawowych.</a:t>
            </a:r>
            <a:endParaRPr lang="pl-PL" b="1" dirty="0"/>
          </a:p>
          <a:p>
            <a:pPr marL="114300" indent="0">
              <a:buNone/>
            </a:pPr>
            <a:r>
              <a:rPr lang="pl-PL" sz="1400" b="1" dirty="0"/>
              <a:t>      </a:t>
            </a:r>
            <a:r>
              <a:rPr lang="pl-PL" sz="1400" b="1" dirty="0">
                <a:highlight>
                  <a:srgbClr val="FFFF00"/>
                </a:highlight>
              </a:rPr>
              <a:t> termin w postępowaniu rekrutacyjnym  </a:t>
            </a:r>
            <a:r>
              <a:rPr lang="pl-PL" sz="1200" b="1" dirty="0">
                <a:highlight>
                  <a:srgbClr val="FFFF00"/>
                </a:highlight>
              </a:rPr>
              <a:t>od 15 maja 2024 r. do 31 maja 2024 r. do godz. 15.00 </a:t>
            </a:r>
          </a:p>
          <a:p>
            <a:pPr marL="457200" indent="-342900">
              <a:buAutoNum type="arabicPeriod" startAt="2"/>
            </a:pPr>
            <a:r>
              <a:rPr lang="pl-PL" sz="1400" b="1" dirty="0"/>
              <a:t>Złożenie wniosku, w tym zmiana wniosku o przyjęcie do szkoły ponadpodstawowej wraz                 z dokumentami (podpisanego przez co najmniej jednego rodzica/prawnego opiekuna)</a:t>
            </a:r>
            <a:r>
              <a:rPr lang="pl-PL" sz="1400" dirty="0"/>
              <a:t>               z wyłączeniem szkół i oddziałów dwujęzycznych i oddziałów międzynarodowych, oddziałów wstępnych, oddziałów przygotowania wojskowego, oddziałów wymagających                              od kandydatów szczególnych indywidualnych predyspozycji oraz szkół i oddziałów prowadzących szkolenie sportowe.</a:t>
            </a:r>
          </a:p>
          <a:p>
            <a:pPr marL="114300" indent="0">
              <a:buNone/>
            </a:pPr>
            <a:r>
              <a:rPr lang="pl-PL" sz="1050" b="1" dirty="0"/>
              <a:t>       </a:t>
            </a:r>
            <a:r>
              <a:rPr lang="pl-PL" sz="1050" b="1" dirty="0">
                <a:highlight>
                  <a:srgbClr val="FFFF00"/>
                </a:highlight>
              </a:rPr>
              <a:t> </a:t>
            </a:r>
            <a:r>
              <a:rPr lang="pl-PL" sz="1200" b="1" dirty="0">
                <a:highlight>
                  <a:srgbClr val="FFFF00"/>
                </a:highlight>
              </a:rPr>
              <a:t>termin w postępowaniu rekrutacyjnym od 15 maja 2024 r. do 14 czerwca 2024 r. do godz. 15.00</a:t>
            </a:r>
          </a:p>
          <a:p>
            <a:pPr>
              <a:buAutoNum type="arabicPeriod" startAt="3"/>
            </a:pPr>
            <a:r>
              <a:rPr lang="pl-PL" sz="1400" b="1" dirty="0"/>
              <a:t> Uzupełnienie wniosku o przyjęcie do szkoły ponadpodstawowej </a:t>
            </a:r>
            <a:r>
              <a:rPr lang="pl-PL" sz="1400" b="1" dirty="0">
                <a:solidFill>
                  <a:srgbClr val="C00000"/>
                </a:solidFill>
              </a:rPr>
              <a:t>o świadectwo ukończenia  </a:t>
            </a:r>
          </a:p>
          <a:p>
            <a:pPr marL="114300" indent="0">
              <a:buNone/>
            </a:pPr>
            <a:r>
              <a:rPr lang="pl-PL" sz="1400" b="1" dirty="0">
                <a:solidFill>
                  <a:srgbClr val="C00000"/>
                </a:solidFill>
              </a:rPr>
              <a:t>      szkoły podstawowej i o zaświadczenie o wyniku egzaminu ósmoklasisty </a:t>
            </a:r>
            <a:r>
              <a:rPr lang="pl-PL" sz="1400" b="1" dirty="0"/>
              <a:t>oraz złożenie</a:t>
            </a:r>
          </a:p>
          <a:p>
            <a:pPr marL="114300" indent="0">
              <a:buNone/>
            </a:pPr>
            <a:r>
              <a:rPr lang="pl-PL" sz="1400" b="1" dirty="0"/>
              <a:t>      nowego wniosku, w tym zmiana przez kandydata wniosku o przyjęcie, z uwagi na zamianę</a:t>
            </a:r>
          </a:p>
          <a:p>
            <a:pPr marL="114300" indent="0">
              <a:buNone/>
            </a:pPr>
            <a:r>
              <a:rPr lang="pl-PL" sz="1400" b="1" dirty="0"/>
              <a:t>      szkół do których kandyduje </a:t>
            </a:r>
            <a:r>
              <a:rPr lang="pl-PL" sz="1400" b="1" dirty="0">
                <a:highlight>
                  <a:srgbClr val="FFFF00"/>
                </a:highlight>
              </a:rPr>
              <a:t>do 5 lipca 2024 r. do godz. 15.00</a:t>
            </a:r>
            <a:endParaRPr lang="pl-PL" sz="18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563793444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0">
            <a:extLst>
              <a:ext uri="{FF2B5EF4-FFF2-40B4-BE49-F238E27FC236}">
                <a16:creationId xmlns:a16="http://schemas.microsoft.com/office/drawing/2014/main" id="{9F6228B4-51CB-42D6-A786-853B9EDBD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88640"/>
            <a:ext cx="8743950" cy="6552728"/>
          </a:xfrm>
        </p:spPr>
        <p:txBody>
          <a:bodyPr>
            <a:normAutofit/>
          </a:bodyPr>
          <a:lstStyle/>
          <a:p>
            <a:pPr algn="ctr"/>
            <a:endParaRPr lang="pl-PL" sz="3600" dirty="0">
              <a:solidFill>
                <a:srgbClr val="FFC00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F38029-45B4-F9AB-24E8-F1BFC2E43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8640"/>
            <a:ext cx="8686800" cy="6480720"/>
          </a:xfrm>
        </p:spPr>
        <p:txBody>
          <a:bodyPr>
            <a:normAutofit/>
          </a:bodyPr>
          <a:lstStyle/>
          <a:p>
            <a:pPr marL="114300" indent="0" algn="ctr">
              <a:spcAft>
                <a:spcPts val="800"/>
              </a:spcAft>
              <a:buNone/>
            </a:pPr>
            <a: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Zarządzenie Nr 16/2024 Pomorskiego Kuratora Oświaty z dnia 29 stycznia 2024 roku                w sprawie określenia terminów przeprowadzenia postępowania rekrutacyjnego </a:t>
            </a:r>
            <a:b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postępowania uzupełniającego, w tym terminów składania dokumentów do klas I publicznych szkół ponadpodstawowych, klas wstępnych, o których mowa w art. 25 ust. 3 ustawy Prawo Oświatowe w województwie pomorskim na rok szkolny 2024/2025</a:t>
            </a:r>
            <a:endParaRPr lang="pl-PL" sz="1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800"/>
              </a:spcAft>
              <a:buAutoNum type="arabicPeriod" startAt="4"/>
            </a:pPr>
            <a:r>
              <a:rPr lang="pl-PL" sz="1400" b="1" dirty="0"/>
              <a:t>Podanie do publicznej wiadomości przez dyrektora szkoły</a:t>
            </a:r>
            <a:r>
              <a:rPr lang="pl-PL" sz="1400" dirty="0"/>
              <a:t>, o której mowa w pkt 1, terminu przeprowadzenia sprawdzianu lub prób sprawności - </a:t>
            </a:r>
            <a:r>
              <a:rPr lang="pl-PL" sz="1400" b="1" dirty="0">
                <a:highlight>
                  <a:srgbClr val="FFFF00"/>
                </a:highlight>
              </a:rPr>
              <a:t>do 10 maja 2024 r. </a:t>
            </a:r>
          </a:p>
          <a:p>
            <a:pPr>
              <a:lnSpc>
                <a:spcPct val="120000"/>
              </a:lnSpc>
              <a:spcAft>
                <a:spcPts val="800"/>
              </a:spcAft>
              <a:buAutoNum type="arabicPeriod" startAt="4"/>
            </a:pPr>
            <a:r>
              <a:rPr lang="pl-PL" sz="1400" dirty="0"/>
              <a:t>Przeprowadzenie sprawdzianu uzdolnień kierunkowych,</a:t>
            </a:r>
            <a:r>
              <a:rPr lang="pl-PL" sz="1000" dirty="0"/>
              <a:t> </a:t>
            </a:r>
            <a:r>
              <a:rPr lang="pl-PL" sz="1400" dirty="0"/>
              <a:t>sprawdzianu kompetencji językowych</a:t>
            </a:r>
            <a:r>
              <a:rPr lang="pl-PL" sz="1000" dirty="0"/>
              <a:t>, </a:t>
            </a:r>
            <a:r>
              <a:rPr lang="pl-PL" sz="1400" dirty="0"/>
              <a:t>przeprowadzenie prób sprawności fizycznej </a:t>
            </a:r>
            <a:r>
              <a:rPr lang="pl-PL" sz="1400" b="1" dirty="0"/>
              <a:t>- </a:t>
            </a:r>
            <a:r>
              <a:rPr lang="pl-PL" sz="1200" b="1" dirty="0">
                <a:highlight>
                  <a:srgbClr val="FFFF00"/>
                </a:highlight>
              </a:rPr>
              <a:t>od 3 czerwca 2024 r. do 12 czerwca 2024 r</a:t>
            </a:r>
            <a:r>
              <a:rPr lang="pl-PL" sz="1200" b="1" dirty="0"/>
              <a:t>./do1 lipca 2024 r.</a:t>
            </a:r>
          </a:p>
          <a:p>
            <a:pPr>
              <a:lnSpc>
                <a:spcPct val="120000"/>
              </a:lnSpc>
              <a:spcAft>
                <a:spcPts val="800"/>
              </a:spcAft>
              <a:buAutoNum type="arabicPeriod" startAt="4"/>
            </a:pPr>
            <a:r>
              <a:rPr lang="pl-PL" sz="1400" b="1" dirty="0"/>
              <a:t>Podanie do publicznej wiadomości przez komisję rekrutacyjną listy kandydatów zakwalifikowanych i kandydatów niezakwalifikowanych. </a:t>
            </a:r>
            <a:r>
              <a:rPr lang="pl-PL" sz="1400" b="1" dirty="0">
                <a:highlight>
                  <a:srgbClr val="FFFF00"/>
                </a:highlight>
              </a:rPr>
              <a:t>12 lipca 2024 r.</a:t>
            </a:r>
          </a:p>
          <a:p>
            <a:pPr>
              <a:lnSpc>
                <a:spcPct val="120000"/>
              </a:lnSpc>
              <a:spcAft>
                <a:spcPts val="800"/>
              </a:spcAft>
              <a:buAutoNum type="arabicPeriod" startAt="4"/>
            </a:pPr>
            <a:r>
              <a:rPr lang="pl-PL" sz="1400" dirty="0"/>
              <a:t>Potwierdzenie woli przyjęcia w postaci przedłożenia</a:t>
            </a:r>
            <a:r>
              <a:rPr lang="pl-PL" sz="1100" dirty="0"/>
              <a:t> </a:t>
            </a:r>
            <a:r>
              <a:rPr lang="pl-PL" sz="1400" b="1" dirty="0">
                <a:solidFill>
                  <a:srgbClr val="C00000"/>
                </a:solidFill>
              </a:rPr>
              <a:t>oryginału świadectwa ukończenia szkoły   i oryginału zaświadczenia o wynikach egzaminu zewnętrznego, </a:t>
            </a:r>
            <a:r>
              <a:rPr lang="pl-PL" sz="1400" dirty="0"/>
              <a:t>o ile nie zostały one złożone w uzupełnieniu wniosku o przyjęcie do szkoły ponadpodstawowej, a w przypadku szkoły prowadzącej kształcenie zawodowe − także zaświadczenia lekarskiego zawierającego orzeczenie o braku przeciwskazań zdrowotnych do podjęcia praktycznej nauki zawodu.        </a:t>
            </a:r>
            <a:r>
              <a:rPr lang="pl-PL" sz="1400" b="1" dirty="0">
                <a:highlight>
                  <a:srgbClr val="FFFF00"/>
                </a:highlight>
              </a:rPr>
              <a:t>do 19 lipca 2024 r. do godz. 15.00</a:t>
            </a:r>
            <a:endParaRPr lang="pl-PL" sz="1800" b="1" dirty="0">
              <a:highlight>
                <a:srgbClr val="FFFF00"/>
              </a:highlight>
            </a:endParaRPr>
          </a:p>
          <a:p>
            <a:pPr>
              <a:lnSpc>
                <a:spcPct val="120000"/>
              </a:lnSpc>
              <a:spcAft>
                <a:spcPts val="800"/>
              </a:spcAft>
              <a:buAutoNum type="arabicPeriod" startAt="4"/>
            </a:pPr>
            <a:r>
              <a:rPr lang="pl-PL" sz="1400" b="1" dirty="0"/>
              <a:t>Podanie do publicznej wiadomości przez komisję rekrutacyjną listy kandydatów przyjętych i kandydatów nieprzyjętych</a:t>
            </a:r>
            <a:r>
              <a:rPr lang="pl-PL" sz="1400" dirty="0"/>
              <a:t>. </a:t>
            </a:r>
            <a:r>
              <a:rPr lang="pl-PL" sz="1400" b="1" dirty="0">
                <a:highlight>
                  <a:srgbClr val="FFFF00"/>
                </a:highlight>
              </a:rPr>
              <a:t>22 lipca 2024 r. do godz. 14.00 </a:t>
            </a:r>
          </a:p>
          <a:p>
            <a:pPr>
              <a:lnSpc>
                <a:spcPct val="120000"/>
              </a:lnSpc>
              <a:spcAft>
                <a:spcPts val="800"/>
              </a:spcAft>
              <a:buAutoNum type="arabicPeriod" startAt="4"/>
            </a:pPr>
            <a:endParaRPr lang="pl-PL" sz="1400" b="1" dirty="0">
              <a:highlight>
                <a:srgbClr val="FFFF00"/>
              </a:highlight>
            </a:endParaRPr>
          </a:p>
          <a:p>
            <a:pPr marL="114300" indent="0">
              <a:lnSpc>
                <a:spcPct val="120000"/>
              </a:lnSpc>
              <a:spcAft>
                <a:spcPts val="800"/>
              </a:spcAft>
              <a:buNone/>
            </a:pPr>
            <a:endParaRPr lang="pl-PL" sz="18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39899403"/>
      </p:ext>
    </p:extLst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0CD08D-2DE5-D02F-FD98-4156AA47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Nabór elektroniczny </a:t>
            </a:r>
            <a:b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szkół ponadpodstawowych.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B062-8806-6B83-3518-6F37B166E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b="1" u="none" strike="noStrike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Strona  z naborem </a:t>
            </a:r>
          </a:p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https://nabor-pomorze.edu.com.pl/kandydat/app/access_locked.html</a:t>
            </a:r>
            <a:endParaRPr lang="pl-PL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br>
              <a:rPr lang="pl-PL" sz="18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u="sng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Aplikacja</a:t>
            </a:r>
          </a:p>
          <a:p>
            <a:pPr marL="114300" indent="0">
              <a:buNone/>
            </a:pPr>
            <a:endParaRPr lang="pl-PL" sz="1800" b="1" u="sng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pl-PL" sz="18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ELO!2024</a:t>
            </a:r>
            <a:br>
              <a:rPr lang="pl-PL" sz="18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18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1D3A54E-7673-5C30-19A1-7F4CEA11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 Okręgowa Komisja Egzaminacyjna w Gdańsku, tel. (058) 320 55 92, e-mail: komisja@oke.gda.pl </a:t>
            </a: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4CF645D-E7EF-D449-D902-77E158A88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610FC-2A23-418C-96EB-AF7BC5C51D6B}" type="slidenum">
              <a:rPr lang="pl-PL" smtClean="0"/>
              <a:pPr/>
              <a:t>41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8682762"/>
      </p:ext>
    </p:extLst>
  </p:cSld>
  <p:clrMapOvr>
    <a:masterClrMapping/>
  </p:clrMapOvr>
  <p:transition spd="slow">
    <p:wip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4"/>
          <p:cNvSpPr>
            <a:spLocks noGrp="1" noChangeArrowheads="1"/>
          </p:cNvSpPr>
          <p:nvPr>
            <p:ph type="title"/>
          </p:nvPr>
        </p:nvSpPr>
        <p:spPr>
          <a:xfrm>
            <a:off x="736456" y="3212976"/>
            <a:ext cx="7696200" cy="1007369"/>
          </a:xfrm>
        </p:spPr>
        <p:txBody>
          <a:bodyPr anchor="b"/>
          <a:lstStyle/>
          <a:p>
            <a:pPr marL="0" indent="0"/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Dziękuję za uwagę.</a:t>
            </a:r>
          </a:p>
        </p:txBody>
      </p: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3059832" y="5734050"/>
            <a:ext cx="590465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 typeface="Wingdings" charset="2"/>
              <a:buNone/>
            </a:pPr>
            <a:r>
              <a:rPr lang="pl-PL" sz="1600" dirty="0"/>
              <a:t>Prezentację na podstawie materiałów OKE w Gdańsku </a:t>
            </a:r>
            <a:br>
              <a:rPr lang="pl-PL" sz="1600" dirty="0"/>
            </a:br>
            <a:r>
              <a:rPr lang="pl-PL" sz="1400" dirty="0"/>
              <a:t>przygotowała</a:t>
            </a:r>
            <a:r>
              <a:rPr lang="pl-PL" sz="1600" dirty="0"/>
              <a:t> Joanna Adamkiewicz</a:t>
            </a:r>
            <a:r>
              <a:rPr lang="pl-PL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7333368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teka">
  <a:themeElements>
    <a:clrScheme name="Aerodynamiczny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pteka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tek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BAB3D72-DF83-40CC-A3DA-30EC0FDC3A5C}">
  <we:reference id="wa104380121" version="2.0.0.0" store="pl-PL" storeType="OMEX"/>
  <we:alternateReferences>
    <we:reference id="wa104380121" version="2.0.0.0" store="pl-PL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12061</TotalTime>
  <Words>3313</Words>
  <Application>Microsoft Office PowerPoint</Application>
  <PresentationFormat>Pokaz na ekranie (4:3)</PresentationFormat>
  <Paragraphs>320</Paragraphs>
  <Slides>42</Slides>
  <Notes>5</Notes>
  <HiddenSlides>1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42</vt:i4>
      </vt:variant>
    </vt:vector>
  </HeadingPairs>
  <TitlesOfParts>
    <vt:vector size="54" baseType="lpstr">
      <vt:lpstr>Arial</vt:lpstr>
      <vt:lpstr>Book Antiqua</vt:lpstr>
      <vt:lpstr>Calibri</vt:lpstr>
      <vt:lpstr>Century Gothic</vt:lpstr>
      <vt:lpstr>Lucida Sans Unicode</vt:lpstr>
      <vt:lpstr>Symbol</vt:lpstr>
      <vt:lpstr>Tahoma</vt:lpstr>
      <vt:lpstr>Times New Roman</vt:lpstr>
      <vt:lpstr>Verdana</vt:lpstr>
      <vt:lpstr>Wingdings</vt:lpstr>
      <vt:lpstr>Wingdings 3</vt:lpstr>
      <vt:lpstr>Apteka</vt:lpstr>
      <vt:lpstr>  </vt:lpstr>
      <vt:lpstr>Prezentacja programu PowerPoint</vt:lpstr>
      <vt:lpstr>DODATKOWY TERMIN  EGZAMINU ÓSMOKLASISTY </vt:lpstr>
      <vt:lpstr>DO EGZAMINU W TERMINIE DODATKOWYM PRZYSTĘPUJE UCZEŃ, KTÓRY:</vt:lpstr>
      <vt:lpstr>PRZYSTĄPIENIE DO EGZAMINU  JEST WARUNKIEM UKOŃCZENIA SZKOŁY</vt:lpstr>
      <vt:lpstr>WYTYCZNE DOTYCZĄCE PRZEPROWADZENIA EGZAMINU</vt:lpstr>
      <vt:lpstr>WYTYCZNE DOTYCZĄCE PRZEPROWADZENIA EGZAMINU</vt:lpstr>
      <vt:lpstr>NA EGZAMINY UCZNIOWIE PRZYCHODZĄ  DO SZKOŁY W STROJU GALOWYM.</vt:lpstr>
      <vt:lpstr>PRZEBIEG EGZAMINU</vt:lpstr>
      <vt:lpstr>NA SALĘ EGZAMINACYJNĄ  NIE  WOLNO  WNOSIĆ  TELEFONÓW KOMÓRKOWYCH ORAZ INNYCH URZĄDZEŃ TELEKOMUNIKACYJNYCH.</vt:lpstr>
      <vt:lpstr> </vt:lpstr>
      <vt:lpstr>Prezentacja programu PowerPoint</vt:lpstr>
      <vt:lpstr>PROCEDURY POSTĘPOWANIA UCZNIA  W DNIU EGZAMINU</vt:lpstr>
      <vt:lpstr>Budowa ARKUSZA EGZAMINACYJNEGO</vt:lpstr>
      <vt:lpstr>Prezentacja programu PowerPoint</vt:lpstr>
      <vt:lpstr>Czynności  składające  się  na  kodowanie  arkuszy  egzaminacyjnych</vt:lpstr>
      <vt:lpstr>Prezentacja programu PowerPoint</vt:lpstr>
      <vt:lpstr>Prezentacja programu PowerPoint</vt:lpstr>
      <vt:lpstr>Odczytywanie tekstów liczących 250 słów lub więcej (JEZYK POLSKI)</vt:lpstr>
      <vt:lpstr>PROCEDURY POSTĘPOWANIA UCZNIA                         PODCZAS EGZAMINU</vt:lpstr>
      <vt:lpstr>PROCEDURY POSTĘPOWANIA UCZNIA                           PODCZAS EGZAMINU  </vt:lpstr>
      <vt:lpstr>PROCEDURY POSTĘPOWANIA UCZNIA                          PODCZAS EGZAMINU</vt:lpstr>
      <vt:lpstr>PROCEDURY POSTĘPOWANIA UCZNIA                          PODCZAS EGZAMINU</vt:lpstr>
      <vt:lpstr>PROCEDURY POSTĘPOWANIA UCZNIA                          PODCZAS EGZAMINU</vt:lpstr>
      <vt:lpstr>PROCEDURY POSTĘPOWANIA UCZNIA                          PODCZAS EGZAMINU</vt:lpstr>
      <vt:lpstr>Prezentacja programu PowerPoint</vt:lpstr>
      <vt:lpstr>Prezentacja programu PowerPoint</vt:lpstr>
      <vt:lpstr>Unieważnienie egzaminu (3)</vt:lpstr>
      <vt:lpstr>Unieważnienie egzaminu (4)</vt:lpstr>
      <vt:lpstr>WGLĄD DO SPRAWDZONEJ       PRACY EGZAMINACYJNEJ  </vt:lpstr>
      <vt:lpstr>Przekazanie uczniom  informacji o wynikach</vt:lpstr>
      <vt:lpstr>Prezentacja programu PowerPoint</vt:lpstr>
      <vt:lpstr>Prezentacja programu PowerPoint</vt:lpstr>
      <vt:lpstr> Wyniki egzaminu ÓSMOKLASISTY</vt:lpstr>
      <vt:lpstr>Zdający  powinni:</vt:lpstr>
      <vt:lpstr>KILKA SŁÓW  O REKRUTACJI</vt:lpstr>
      <vt:lpstr>Zasady przeliczania na punkty poszczególnych kryteriów branych pod uwagę podczas rekrutacji do szkoły ponadpodstawowej określa  Rozporządzenie MEN z 18 LISTOPADA 2022 r. w sprawie przeprowadzania postępowania rekrutacyjnego do szkół. Na rok szkolny 2024/2025 przelicza się na punkty wynik egzaminu ósmoklasisty: 1) wynik przedstawiony w procentach z: a) języka polskiego– mnoży się przez 0,35; b) matematyki – mnoży się przez 0,35; 2) wynik przedstawiony w procentach z języka obcego nowożytnego     mnoży się przez 0,3. 3) Przeliczenie na punkty ocen z zajęć edukacyjnych wymienionych      na świadectwie ukończenia szkoły:</vt:lpstr>
      <vt:lpstr>Zawody wiedzy będących konkursem o zasięgu wojewódzkim organizowanym przez kuratora oświaty - ZA UZYSKANIE: dwóch lub więcej tytułów finalisty konkursu przedmiotowego – przyznaje się 10 pkt, dwóch lub więcej tytułów laureata konkursu tematycznego lub interdyscyplinarnego                                                                                                                               – przyznaje się 7 pkt, dwóch lub więcej tytułów finalisty konkursu tematycznego lub interdyscyplinarnego                                                                                                                                – przyznaje się 5 pkt, tytuł finalisty konkursu przedmiotowego – przyznaje się 7 pkt, tytuł laureata konkursu tematycznego lub interdyscyplinarnego – przyznaje się 5 pkt, tytuł finalisty konkursu tematycznego lub interdyscyplinarnego – przyznaje się 3 pkt.  ZA Uzyskanie wysokiego miejsca w zawodach wiedzy innych niż wymienione wyżej, artystycznych lub sportowych, organizowanych przez kuratora oświaty lub inne podmioty działające na terenie szkoły, na szczeblu: międzynarodowym – przyznaje się 4 pkt, krajowym – przyznaje się 3 pkt, wojewódzkim – przyznaje się 2 pkt, powiatowym – przyznaje się 1 pkt.  W przypadku gdy kandydat ma więcej niż jedno szczególne osiągnięcie z takich samych zawodów wiedzy, artystycznych i sportowych, wymienione na świadectwie ukończenia szkoły podstawowej, przyznaje się jednorazowo punkty za najwyższe osiągnięcie tego ucznia w tych zawodach, z tym że maksymalna liczba punktów możliwych do uzyskania za wszystkie osiągnięcia wynosi 18 punktów.  PRZELICZANIE NA PUNKTY AKTYWNOŚCI  SPOŁECZNEJ, w tym na rzecz środowiska szkolnego,  w szczególności w formie wolontariatu – przyznaje się 3 pkt.  Za Świadectwo ukończenia szkoły podstawowej z Wyróżnieniem – przyznaje się 7 pkt.</vt:lpstr>
      <vt:lpstr>Prezentacja programu PowerPoint</vt:lpstr>
      <vt:lpstr>Prezentacja programu PowerPoint</vt:lpstr>
      <vt:lpstr>Nabór elektroniczny  do szkół ponadpodstawowych.</vt:lpstr>
      <vt:lpstr>Dziękuję za uwagę.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Zasady organizowania  i przeprowadzania  egzaminu w klasie trzeciej gimnazjum  w roku szkolnym 2013/2014</dc:title>
  <dc:creator>Joanna Gwizdalska</dc:creator>
  <cp:lastModifiedBy>Joanna Mieszkowska</cp:lastModifiedBy>
  <cp:revision>1181</cp:revision>
  <cp:lastPrinted>2015-03-06T12:42:02Z</cp:lastPrinted>
  <dcterms:created xsi:type="dcterms:W3CDTF">2013-09-03T11:24:26Z</dcterms:created>
  <dcterms:modified xsi:type="dcterms:W3CDTF">2024-05-14T07:22:45Z</dcterms:modified>
</cp:coreProperties>
</file>